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2"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gzHPhZcm75KImwMQBt+V/C9e98U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20" d="100"/>
          <a:sy n="120" d="100"/>
        </p:scale>
        <p:origin x="194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customschemas.google.com/relationships/presentationmetadata" Target="meta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This PowerPoint will help you to set a theme for the year. We would like students to see the “big pattern” of life on Earth: there is a lot of diversity (which can be tied to a diversity of environments) but there are also common characteristics among living things. Remember that it is important to continue to set norms around students doing the work and creating a safe and respectful environment that values everyone’s contribution as scientists. (Yes, we are all scientists by nature.)</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You will return to this pattern and the driving question for the year at the end of the year.</a:t>
            </a:r>
            <a:endParaRPr/>
          </a:p>
        </p:txBody>
      </p:sp>
      <p:sp>
        <p:nvSpPr>
          <p:cNvPr id="186" name="Google Shape;186;p1: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0: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Once students are finished, come back to desks, discuss each group of organisms and debrief why they made the decisions they did.</a:t>
            </a:r>
            <a:endParaRPr/>
          </a:p>
        </p:txBody>
      </p:sp>
      <p:sp>
        <p:nvSpPr>
          <p:cNvPr id="280" name="Google Shape;280;p10: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287" name="Google Shape;287;p11: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2: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301" name="Google Shape;301;p12: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3: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a:t>
            </a:r>
            <a:endParaRPr/>
          </a:p>
        </p:txBody>
      </p:sp>
      <p:sp>
        <p:nvSpPr>
          <p:cNvPr id="317" name="Google Shape;317;p13: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1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 </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From an MBER Teacher, “I go through each set of organisms to elicit their ideas. There is no right or wrong as long as they justify!”</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Here you just want to publically get some ideas. This is an opportunity to continue to develop a classroom culture where student ideas are valued. Be sure to frame the activity appropriately- that the class is brainstorming ideas and sharing out. Refrain from evaluating student contributions at this moment. Instead, paraphrase and clarify student ideas. Early in the year, it is very important to develop appropriate student-to-student norms as well as teacher-to-student norms. Students who are continually respected as co-investigators are more likely to participate in reasoning tasks.</a:t>
            </a:r>
            <a:endParaRPr sz="1200" b="0" i="0" u="none" strike="noStrike" cap="none">
              <a:solidFill>
                <a:schemeClr val="dk1"/>
              </a:solidFill>
              <a:latin typeface="Calibri"/>
              <a:ea typeface="Calibri"/>
              <a:cs typeface="Calibri"/>
              <a:sym typeface="Calibri"/>
            </a:endParaRPr>
          </a:p>
        </p:txBody>
      </p:sp>
      <p:sp>
        <p:nvSpPr>
          <p:cNvPr id="324" name="Google Shape;324;p1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5: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Is there one category that every item you observed could be placed into? Hopefully they come up with “all are living things!”. </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Elicit and provide as necessary a definition of biodiversity: The differences that exist both among a species and between different species. </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No need to define “species” at this point. Students will work on that at the very end of the year in the Model Triangle on Speciation. If students demand a definition, or if it feels like a productive discussion, don’t dwell on it too much here but give a satisfactory definition using the biological species concept (reproductive isolation versus ability to interbreed).</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A note about DIVERSITY: The overall driving question as it pertains to biodiversity is focused on the differences BETWEEN different species.  Biodiversity among the same species will be addressed in many models throughout the year as well and will be reviewed at the year’s end.</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i="0"/>
              <a:t>SOURCES:</a:t>
            </a:r>
            <a:endParaRPr/>
          </a:p>
          <a:p>
            <a:pPr marL="0" marR="0" lvl="0" indent="0" algn="l" rtl="0">
              <a:lnSpc>
                <a:spcPct val="100000"/>
              </a:lnSpc>
              <a:spcBef>
                <a:spcPts val="0"/>
              </a:spcBef>
              <a:spcAft>
                <a:spcPts val="0"/>
              </a:spcAft>
              <a:buClr>
                <a:schemeClr val="dk1"/>
              </a:buClr>
              <a:buSzPts val="1200"/>
              <a:buFont typeface="Calibri"/>
              <a:buNone/>
            </a:pPr>
            <a:r>
              <a:rPr lang="en-US" i="0"/>
              <a:t>Image, “Jellyfish Underwater Marine Exotic”</a:t>
            </a:r>
            <a:endParaRPr/>
          </a:p>
          <a:p>
            <a:pPr marL="0" marR="0" lvl="0" indent="0" algn="l" rtl="0">
              <a:lnSpc>
                <a:spcPct val="100000"/>
              </a:lnSpc>
              <a:spcBef>
                <a:spcPts val="0"/>
              </a:spcBef>
              <a:spcAft>
                <a:spcPts val="0"/>
              </a:spcAft>
              <a:buClr>
                <a:schemeClr val="dk1"/>
              </a:buClr>
              <a:buSzPts val="1200"/>
              <a:buFont typeface="Calibri"/>
              <a:buNone/>
            </a:pPr>
            <a:r>
              <a:rPr lang="en-US" i="0"/>
              <a:t>(https://pixabay.com/en/jellyfish-underwater-marine-exotic-918694/)</a:t>
            </a:r>
            <a:endParaRPr/>
          </a:p>
          <a:p>
            <a:pPr marL="0" marR="0" lvl="0" indent="0" algn="l" rtl="0">
              <a:lnSpc>
                <a:spcPct val="100000"/>
              </a:lnSpc>
              <a:spcBef>
                <a:spcPts val="0"/>
              </a:spcBef>
              <a:spcAft>
                <a:spcPts val="0"/>
              </a:spcAft>
              <a:buClr>
                <a:schemeClr val="dk1"/>
              </a:buClr>
              <a:buSzPts val="1200"/>
              <a:buFont typeface="Calibri"/>
              <a:buNone/>
            </a:pPr>
            <a:r>
              <a:rPr lang="en-US"/>
              <a:t>No attribution. The pictures on Pixabay be freely distributed under Creative Commons Zero  - CC0. (https://commons.wikimedia.)</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Barnacles (</a:t>
            </a:r>
            <a:r>
              <a:rPr lang="en-US" i="1"/>
              <a:t>Semibalanus balanoides</a:t>
            </a:r>
            <a:r>
              <a:rPr lang="en-US"/>
              <a:t>) at the waterline on some large rocks at the mole in Upernavik harbour, Greenland. The image is taken by placing the lens of the camera as close as possible to the water surface, thus the </a:t>
            </a:r>
            <a:r>
              <a:rPr lang="en-US" i="1"/>
              <a:t>wavy</a:t>
            </a:r>
            <a:r>
              <a:rPr lang="en-US"/>
              <a:t> distortions. Each individual has a diameter of approximately 10 mm. When submerged in water, the animal extends six limbs in the water and moves them rhythmically combing the water for food.”</a:t>
            </a:r>
            <a:endParaRPr/>
          </a:p>
          <a:p>
            <a:pPr marL="0" marR="0" lvl="0" indent="0" algn="l" rtl="0">
              <a:lnSpc>
                <a:spcPct val="100000"/>
              </a:lnSpc>
              <a:spcBef>
                <a:spcPts val="0"/>
              </a:spcBef>
              <a:spcAft>
                <a:spcPts val="0"/>
              </a:spcAft>
              <a:buClr>
                <a:schemeClr val="dk1"/>
              </a:buClr>
              <a:buSzPts val="1200"/>
              <a:buFont typeface="Calibri"/>
              <a:buNone/>
            </a:pPr>
            <a:r>
              <a:rPr lang="en-US"/>
              <a:t>org/wiki/File%3ASemibalanus_balanoides_upernavik_2007-07-05.jpg)</a:t>
            </a:r>
            <a:endParaRPr/>
          </a:p>
          <a:p>
            <a:pPr marL="0" marR="0" lvl="0" indent="0" algn="l" rtl="0">
              <a:lnSpc>
                <a:spcPct val="100000"/>
              </a:lnSpc>
              <a:spcBef>
                <a:spcPts val="0"/>
              </a:spcBef>
              <a:spcAft>
                <a:spcPts val="0"/>
              </a:spcAft>
              <a:buClr>
                <a:schemeClr val="dk1"/>
              </a:buClr>
              <a:buSzPts val="1200"/>
              <a:buFont typeface="Calibri"/>
              <a:buNone/>
            </a:pPr>
            <a:r>
              <a:rPr lang="en-US"/>
              <a:t>By Kim Hansen (Own work) [GFDL (http://www.gnu.org/copyleft/fdl.html) or CC BY-SA 3.0 (http://creativecommons.org/licenses/by-sa/3.0)],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“Bird of paradise – Strelitzia”</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(https://commons.wikimedia.org/wiki/File%3ABird_of_paradise_--_Strelitzia.jpg)</a:t>
            </a:r>
            <a:endParaRPr/>
          </a:p>
          <a:p>
            <a:pPr marL="0" marR="0" lvl="0" indent="0" algn="l" rtl="0">
              <a:lnSpc>
                <a:spcPct val="100000"/>
              </a:lnSpc>
              <a:spcBef>
                <a:spcPts val="0"/>
              </a:spcBef>
              <a:spcAft>
                <a:spcPts val="0"/>
              </a:spcAft>
              <a:buClr>
                <a:schemeClr val="dk1"/>
              </a:buClr>
              <a:buSzPts val="1200"/>
              <a:buFont typeface="Calibri"/>
              <a:buNone/>
            </a:pPr>
            <a:r>
              <a:rPr lang="en-US"/>
              <a:t>By i_am_jim (Own work) [CC BY-SA 4.0 (http://creativecommons.org/licenses/by-sa/4.0)],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“Amanita muscaria (fly agaric), Norway”</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(https://commons.wikimedia.org/wiki/File%3AAmanita_muscaria_(fly_agaric).JPG)</a:t>
            </a:r>
            <a:endParaRPr/>
          </a:p>
          <a:p>
            <a:pPr marL="0" marR="0" lvl="0" indent="0" algn="l" rtl="0">
              <a:lnSpc>
                <a:spcPct val="100000"/>
              </a:lnSpc>
              <a:spcBef>
                <a:spcPts val="0"/>
              </a:spcBef>
              <a:spcAft>
                <a:spcPts val="0"/>
              </a:spcAft>
              <a:buClr>
                <a:schemeClr val="dk1"/>
              </a:buClr>
              <a:buSzPts val="1200"/>
              <a:buFont typeface="Calibri"/>
              <a:buNone/>
            </a:pPr>
            <a:r>
              <a:rPr lang="en-US"/>
              <a:t>By MichaelMaggs (Own work) [CC BY-SA 2.5 (http://creativecommons.org/licenses/by-sa/2.5)],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“10x magnification photo of Adult hermaphroditic female Parasitic nematode (Phasmarhabditis hermaphrodita).”</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(https://commons.wikimedia.org/wiki/File%3AAdult_Herphroditic_female_nematode_P._hermaphrodita.jpg)</a:t>
            </a:r>
            <a:endParaRPr/>
          </a:p>
          <a:p>
            <a:pPr marL="0" marR="0" lvl="0" indent="0" algn="l" rtl="0">
              <a:lnSpc>
                <a:spcPct val="100000"/>
              </a:lnSpc>
              <a:spcBef>
                <a:spcPts val="0"/>
              </a:spcBef>
              <a:spcAft>
                <a:spcPts val="0"/>
              </a:spcAft>
              <a:buClr>
                <a:schemeClr val="dk1"/>
              </a:buClr>
              <a:buSzPts val="1200"/>
              <a:buFont typeface="Calibri"/>
              <a:buNone/>
            </a:pPr>
            <a:r>
              <a:rPr lang="en-US"/>
              <a:t>By Peter Andrus (Own work) [CC BY-SA 4.0 (http://creativecommons.org/licenses/by-sa/4.0)],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“Bacteria mat from Giant Prismatic Spring runoff (Midway Geyser Basin, Yellowstone)”</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(https://commons.wikimedia.org/wiki/File%3AGrand_prismatic_spring.jpg)</a:t>
            </a:r>
            <a:endParaRPr/>
          </a:p>
          <a:p>
            <a:pPr marL="0" marR="0" lvl="0" indent="0" algn="l" rtl="0">
              <a:lnSpc>
                <a:spcPct val="100000"/>
              </a:lnSpc>
              <a:spcBef>
                <a:spcPts val="0"/>
              </a:spcBef>
              <a:spcAft>
                <a:spcPts val="0"/>
              </a:spcAft>
              <a:buClr>
                <a:schemeClr val="dk1"/>
              </a:buClr>
              <a:buSzPts val="1200"/>
              <a:buFont typeface="Calibri"/>
              <a:buNone/>
            </a:pPr>
            <a:r>
              <a:rPr lang="en-US"/>
              <a:t>By Jim Peaco, National Park Service [Public domain],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a:t>Image, “Albatross Bird Birding Flying”</a:t>
            </a:r>
            <a:endParaRPr/>
          </a:p>
          <a:p>
            <a:pPr marL="0" marR="0" lvl="0" indent="0" algn="l" rtl="0">
              <a:lnSpc>
                <a:spcPct val="100000"/>
              </a:lnSpc>
              <a:spcBef>
                <a:spcPts val="0"/>
              </a:spcBef>
              <a:spcAft>
                <a:spcPts val="0"/>
              </a:spcAft>
              <a:buClr>
                <a:schemeClr val="dk1"/>
              </a:buClr>
              <a:buSzPts val="1200"/>
              <a:buFont typeface="Calibri"/>
              <a:buNone/>
            </a:pPr>
            <a:r>
              <a:rPr lang="en-US" i="0"/>
              <a:t>(https://pixabay.com/en/albatross-bird-birding-flying-2212194/)</a:t>
            </a:r>
            <a:endParaRPr/>
          </a:p>
          <a:p>
            <a:pPr marL="0" marR="0" lvl="0" indent="0" algn="l" rtl="0">
              <a:lnSpc>
                <a:spcPct val="100000"/>
              </a:lnSpc>
              <a:spcBef>
                <a:spcPts val="0"/>
              </a:spcBef>
              <a:spcAft>
                <a:spcPts val="0"/>
              </a:spcAft>
              <a:buClr>
                <a:schemeClr val="dk1"/>
              </a:buClr>
              <a:buSzPts val="1200"/>
              <a:buFont typeface="Calibri"/>
              <a:buNone/>
            </a:pPr>
            <a:r>
              <a:rPr lang="en-US"/>
              <a:t>No attribution. The pictures on Pixabay be freely distributed under Creative Commons Zero  - CC0.</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a:t>Image, “Cougar Mountain Lion </a:t>
            </a:r>
            <a:r>
              <a:rPr lang="en-US" i="1"/>
              <a:t>Puma concolor</a:t>
            </a:r>
            <a:r>
              <a:rPr lang="en-US" i="0"/>
              <a:t>”</a:t>
            </a:r>
            <a:endParaRPr/>
          </a:p>
          <a:p>
            <a:pPr marL="0" marR="0" lvl="0" indent="0" algn="l" rtl="0">
              <a:lnSpc>
                <a:spcPct val="100000"/>
              </a:lnSpc>
              <a:spcBef>
                <a:spcPts val="0"/>
              </a:spcBef>
              <a:spcAft>
                <a:spcPts val="0"/>
              </a:spcAft>
              <a:buClr>
                <a:schemeClr val="dk1"/>
              </a:buClr>
              <a:buSzPts val="1200"/>
              <a:buFont typeface="Calibri"/>
              <a:buNone/>
            </a:pPr>
            <a:r>
              <a:rPr lang="en-US" i="0"/>
              <a:t>(https://pixabay.com/en/cougar-mountain-lion-puma-concolor-275945/)</a:t>
            </a:r>
            <a:endParaRPr/>
          </a:p>
          <a:p>
            <a:pPr marL="0" marR="0" lvl="0" indent="0" algn="l" rtl="0">
              <a:lnSpc>
                <a:spcPct val="100000"/>
              </a:lnSpc>
              <a:spcBef>
                <a:spcPts val="0"/>
              </a:spcBef>
              <a:spcAft>
                <a:spcPts val="0"/>
              </a:spcAft>
              <a:buClr>
                <a:schemeClr val="dk1"/>
              </a:buClr>
              <a:buSzPts val="1200"/>
              <a:buFont typeface="Calibri"/>
              <a:buNone/>
            </a:pPr>
            <a:r>
              <a:rPr lang="en-US"/>
              <a:t>No attribution. The pictures on Pixabay be freely distributed under Creative Commons Zero  - CC0.</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a:t>Image, “Ladybug Beetle Coccinellidae Insect”</a:t>
            </a:r>
            <a:endParaRPr/>
          </a:p>
          <a:p>
            <a:pPr marL="0" marR="0" lvl="0" indent="0" algn="l" rtl="0">
              <a:lnSpc>
                <a:spcPct val="100000"/>
              </a:lnSpc>
              <a:spcBef>
                <a:spcPts val="0"/>
              </a:spcBef>
              <a:spcAft>
                <a:spcPts val="0"/>
              </a:spcAft>
              <a:buClr>
                <a:schemeClr val="dk1"/>
              </a:buClr>
              <a:buSzPts val="1200"/>
              <a:buFont typeface="Calibri"/>
              <a:buNone/>
            </a:pPr>
            <a:r>
              <a:rPr lang="en-US" i="0"/>
              <a:t>(https://pixabay.com/en/ladybug-beetle-coccinellidae-insect-1480102/)</a:t>
            </a:r>
            <a:endParaRPr/>
          </a:p>
          <a:p>
            <a:pPr marL="0" marR="0" lvl="0" indent="0" algn="l" rtl="0">
              <a:lnSpc>
                <a:spcPct val="100000"/>
              </a:lnSpc>
              <a:spcBef>
                <a:spcPts val="0"/>
              </a:spcBef>
              <a:spcAft>
                <a:spcPts val="0"/>
              </a:spcAft>
              <a:buClr>
                <a:schemeClr val="dk1"/>
              </a:buClr>
              <a:buSzPts val="1200"/>
              <a:buFont typeface="Calibri"/>
              <a:buNone/>
            </a:pPr>
            <a:r>
              <a:rPr lang="en-US"/>
              <a:t>No attribution. The pictures on Pixabay be freely distributed under Creative Commons Zero  - CC0.</a:t>
            </a:r>
            <a:endParaRPr/>
          </a:p>
          <a:p>
            <a:pPr marL="0" marR="0" lvl="0" indent="0" algn="l" rtl="0">
              <a:lnSpc>
                <a:spcPct val="100000"/>
              </a:lnSpc>
              <a:spcBef>
                <a:spcPts val="0"/>
              </a:spcBef>
              <a:spcAft>
                <a:spcPts val="0"/>
              </a:spcAft>
              <a:buClr>
                <a:schemeClr val="dk1"/>
              </a:buClr>
              <a:buSzPts val="1200"/>
              <a:buFont typeface="Calibri"/>
              <a:buNone/>
            </a:pPr>
            <a:endParaRPr i="0"/>
          </a:p>
          <a:p>
            <a:pPr marL="0" marR="0" lvl="0" indent="0" algn="l" rtl="0">
              <a:lnSpc>
                <a:spcPct val="100000"/>
              </a:lnSpc>
              <a:spcBef>
                <a:spcPts val="0"/>
              </a:spcBef>
              <a:spcAft>
                <a:spcPts val="0"/>
              </a:spcAft>
              <a:buClr>
                <a:schemeClr val="dk1"/>
              </a:buClr>
              <a:buSzPts val="1200"/>
              <a:buFont typeface="Calibri"/>
              <a:buNone/>
            </a:pPr>
            <a:r>
              <a:rPr lang="en-US" i="0"/>
              <a:t>Image, “Cactus Desert National Park Saguro”</a:t>
            </a:r>
            <a:endParaRPr/>
          </a:p>
          <a:p>
            <a:pPr marL="0" marR="0" lvl="0" indent="0" algn="l" rtl="0">
              <a:lnSpc>
                <a:spcPct val="100000"/>
              </a:lnSpc>
              <a:spcBef>
                <a:spcPts val="0"/>
              </a:spcBef>
              <a:spcAft>
                <a:spcPts val="0"/>
              </a:spcAft>
              <a:buClr>
                <a:schemeClr val="dk1"/>
              </a:buClr>
              <a:buSzPts val="1200"/>
              <a:buFont typeface="Calibri"/>
              <a:buNone/>
            </a:pPr>
            <a:r>
              <a:rPr lang="en-US" i="0"/>
              <a:t>(https://pixabay.com/en/cactus-desert-national-park-saguro-2168298/)</a:t>
            </a:r>
            <a:endParaRPr/>
          </a:p>
          <a:p>
            <a:pPr marL="0" marR="0" lvl="0" indent="0" algn="l" rtl="0">
              <a:lnSpc>
                <a:spcPct val="100000"/>
              </a:lnSpc>
              <a:spcBef>
                <a:spcPts val="0"/>
              </a:spcBef>
              <a:spcAft>
                <a:spcPts val="0"/>
              </a:spcAft>
              <a:buClr>
                <a:schemeClr val="dk1"/>
              </a:buClr>
              <a:buSzPts val="1200"/>
              <a:buFont typeface="Calibri"/>
              <a:buNone/>
            </a:pPr>
            <a:r>
              <a:rPr lang="en-US"/>
              <a:t>No attribution. The pictures on Pixabay be freely distributed under Creative Commons Zero  - CC0.</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a:t>
            </a:r>
            <a:r>
              <a:rPr lang="en-US" i="1"/>
              <a:t>Chromodoris joshi</a:t>
            </a:r>
            <a:r>
              <a:rPr lang="en-US"/>
              <a:t> Gosliner &amp; Behrens, 1998 [nudibranch]”</a:t>
            </a:r>
            <a:endParaRPr/>
          </a:p>
          <a:p>
            <a:pPr marL="0" marR="0" lvl="0" indent="0" algn="l" rtl="0">
              <a:spcBef>
                <a:spcPts val="0"/>
              </a:spcBef>
              <a:spcAft>
                <a:spcPts val="0"/>
              </a:spcAft>
              <a:buClr>
                <a:schemeClr val="dk1"/>
              </a:buClr>
              <a:buSzPts val="1200"/>
              <a:buFont typeface="Calibri"/>
              <a:buNone/>
            </a:pPr>
            <a:r>
              <a:rPr lang="en-US"/>
              <a:t>(https://commons.wikimedia.org/wiki/File%3AChromodoris_nudibranch_komodo.jpg)</a:t>
            </a:r>
            <a:endParaRPr/>
          </a:p>
          <a:p>
            <a:pPr marL="0" marR="0" lvl="0" indent="0" algn="l" rtl="0">
              <a:spcBef>
                <a:spcPts val="0"/>
              </a:spcBef>
              <a:spcAft>
                <a:spcPts val="0"/>
              </a:spcAft>
              <a:buClr>
                <a:schemeClr val="dk1"/>
              </a:buClr>
              <a:buSzPts val="1200"/>
              <a:buFont typeface="Calibri"/>
              <a:buNone/>
            </a:pPr>
            <a:r>
              <a:rPr lang="en-US"/>
              <a:t>By Nhobgood Nick Hobgood (Own work) [CC BY-SA 3.0 (http://creativecommons.org/licenses/by-sa/3.0) or GFDL (http://www.gnu.org/copyleft/fdl.html)],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228600" marR="0" lvl="0" indent="-22860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32" name="Google Shape;332;p15: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16: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In pairs, students brainstorm a list of things that ALL organisms have in common, per the doodle sheet prompts on this slide.</a:t>
            </a:r>
            <a:endParaRPr sz="1200" b="0" i="0" u="none" strike="noStrike" cap="none">
              <a:solidFill>
                <a:schemeClr val="dk1"/>
              </a:solidFill>
              <a:latin typeface="Calibri"/>
              <a:ea typeface="Calibri"/>
              <a:cs typeface="Calibri"/>
              <a:sym typeface="Calibri"/>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 Generate a common list of everyone’s ideas by asking each pair to contribute one thing etc. writing list on board as you go.</a:t>
            </a:r>
            <a:endParaRPr/>
          </a:p>
        </p:txBody>
      </p:sp>
      <p:sp>
        <p:nvSpPr>
          <p:cNvPr id="351" name="Google Shape;351;p16: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17: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Work for a few minutes in pairs, then produce a class list.  Seek input from as many student as possible.  If students don’t have new ideas, they can agree, disagree or edit other ideas from the list.  Everybody contributes to the class consensus list!</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Samples from two classrooms given below. An asterisk indicates a student who wanted to offer an item already listed. </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They grow****</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They move on their own***</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They reproduce**</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Everything takes in food/nutrients**</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They die****</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They have metabolism *</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Exchange Oxygen/Carbon Dioxide with the environment**</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Every living thing has a level of complexity *</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take in energy from the environment* *</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can survive on their own**</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have a purpose**</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need water*</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have cells*****</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Every living thing ages*</a:t>
            </a:r>
            <a:endParaRPr/>
          </a:p>
          <a:p>
            <a:pPr marL="342900" marR="0" lvl="0" indent="-34290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All living things develop (changes)*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Living things have a source of energy /food ***</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It grows /developing********</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Reproduce ***</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Relationship with oxygen*</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Made out of one or more cells****</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Be born/Age/lifespan (die?)  ****</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Adapts to change/evolves over time**  </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Release waste***</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Take in elements from the environment**</a:t>
            </a:r>
            <a:endParaRPr/>
          </a:p>
          <a:p>
            <a:pPr marL="514350" marR="0" lvl="0" indent="-514350"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Can make itself move*</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61" name="Google Shape;361;p17: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8: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We have deliberately left this open – get their ideas out rather than just pushing them to ask the question we want!</a:t>
            </a:r>
            <a:endParaRPr/>
          </a:p>
        </p:txBody>
      </p:sp>
      <p:sp>
        <p:nvSpPr>
          <p:cNvPr id="370" name="Google Shape;370;p18: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19: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image here is a sample from one teacher’s version of the Odd-One-Out. There are four fish and a starfish (sea star). The image can be used to reinforce contemporary ideas about similarity corresponding to relatedness. Or, better yet, you can use one of your own. </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Don’t unpack ideas about phylogeny here. If you are a history fanatic, you can just say that the Renaissance and Linnaean classification solidly recognized that humans are part of the apes and rescinded the ideas put forward in representations like the Scala Naturae. (Though it is commonly still misunderstood that humans are more highly evolved than jellyfish- which is not true. This is an idea that we may have a chance to unpack toward the end of the year.) We have chosen in this curriculum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sz="1200" b="0" i="0" u="none" strike="noStrike" cap="none">
              <a:solidFill>
                <a:schemeClr val="dk1"/>
              </a:solidFill>
              <a:latin typeface="Calibri"/>
              <a:ea typeface="Calibri"/>
              <a:cs typeface="Calibri"/>
              <a:sym typeface="Calibri"/>
            </a:endParaRPr>
          </a:p>
        </p:txBody>
      </p:sp>
      <p:sp>
        <p:nvSpPr>
          <p:cNvPr id="380" name="Google Shape;380;p19: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p20: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Again, don’t unpack ideas about phylogeny here. If you are a history fanatic, you can just say that the Renaissance and Linnaean classification solidly recognized that humans are part of the apes and rescinded the ideas put forward in representations like the Scala Naturae. (Though it is commonly still misunderstood that humans are more highly evolved than jellyfish- which is not true. This is an idea that we may have a chance to unpack toward the end of the year.) We have chosen in this curriculum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”joy-baby-one-year-toddler-child”</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(https://pixabay.com/en/joy-baby-one-year-todler-child-1709006/)</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No Attribution, Pixabay, </a:t>
            </a:r>
            <a:r>
              <a:rPr lang="en-US" b="0"/>
              <a:t>CC0 1.0 Universal (CC0 1.0) Public Domain Dedication, https://creativecommons.org/publicdomain/zero/1.0/deed.en</a:t>
            </a:r>
            <a:endParaRPr b="0"/>
          </a:p>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b="0"/>
              <a:t>Baby Gorilla Sitting and Looking Up</a:t>
            </a:r>
            <a:r>
              <a:rPr lang="en-US" sz="1200" b="0" i="0" u="none" strike="noStrike" cap="none">
                <a:solidFill>
                  <a:schemeClr val="dk1"/>
                </a:solidFill>
                <a:latin typeface="Calibri"/>
                <a:ea typeface="Calibri"/>
                <a:cs typeface="Calibri"/>
                <a:sym typeface="Calibri"/>
              </a:rPr>
              <a:t>”</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(https://www.flickr.com/photos/ekilby/25756822253)</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Eric Kilby, </a:t>
            </a:r>
            <a:r>
              <a:rPr lang="en-US" b="0"/>
              <a:t>Attribution-ShareAlike 2.0 Generic (CC BY-SA 2.0), https://creativecommons.org/licenses/by-sa/2.0/</a:t>
            </a:r>
            <a:endParaRPr/>
          </a:p>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b="0"/>
              <a:t>LAZ140322_21 [Baby Chimp}”</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(https://www.flickr.com/photos/101951515@N07/14165495295)</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Michele W, </a:t>
            </a:r>
            <a:r>
              <a:rPr lang="en-US" b="0"/>
              <a:t>Attribution-NoDerivs 2.0 Generic (CC BY-ND 2.0), https://creativecommons.org/licenses/by-nd/2.0/</a:t>
            </a:r>
            <a:endParaRPr/>
          </a:p>
          <a:p>
            <a:pPr marL="0" marR="0" lvl="0" indent="0" algn="l" rtl="0">
              <a:lnSpc>
                <a:spcPct val="100000"/>
              </a:lnSpc>
              <a:spcBef>
                <a:spcPts val="0"/>
              </a:spcBef>
              <a:spcAft>
                <a:spcPts val="0"/>
              </a:spcAft>
              <a:buClr>
                <a:schemeClr val="dk1"/>
              </a:buClr>
              <a:buSzPts val="300"/>
              <a:buFont typeface="Calibri"/>
              <a:buNone/>
            </a:pPr>
            <a:endParaRPr b="0"/>
          </a:p>
          <a:p>
            <a:pPr marL="0" marR="0" lvl="0" indent="0" algn="l" rtl="0">
              <a:lnSpc>
                <a:spcPct val="100000"/>
              </a:lnSpc>
              <a:spcBef>
                <a:spcPts val="0"/>
              </a:spcBef>
              <a:spcAft>
                <a:spcPts val="0"/>
              </a:spcAft>
              <a:buClr>
                <a:schemeClr val="dk1"/>
              </a:buClr>
              <a:buSzPts val="300"/>
              <a:buFont typeface="Calibri"/>
              <a:buNone/>
            </a:pPr>
            <a:r>
              <a:rPr lang="en-US" b="0"/>
              <a:t>Image, “</a:t>
            </a:r>
            <a:r>
              <a:rPr lang="en-US"/>
              <a:t>A kitten with green eyes staring into the distance</a:t>
            </a:r>
            <a:r>
              <a:rPr lang="en-US" b="0"/>
              <a:t>”</a:t>
            </a:r>
            <a:endParaRPr/>
          </a:p>
          <a:p>
            <a:pPr marL="0" marR="0" lvl="0" indent="0" algn="l" rtl="0">
              <a:lnSpc>
                <a:spcPct val="100000"/>
              </a:lnSpc>
              <a:spcBef>
                <a:spcPts val="0"/>
              </a:spcBef>
              <a:spcAft>
                <a:spcPts val="0"/>
              </a:spcAft>
              <a:buClr>
                <a:schemeClr val="dk1"/>
              </a:buClr>
              <a:buSzPts val="300"/>
              <a:buFont typeface="Calibri"/>
              <a:buNone/>
            </a:pPr>
            <a:r>
              <a:rPr lang="en-US" b="0"/>
              <a:t>(https://commons.wikimedia.org/wiki/File%3AGreen_eyes_kitten.jpg)</a:t>
            </a:r>
            <a:endParaRPr/>
          </a:p>
          <a:p>
            <a:pPr marL="0" marR="0" lvl="0" indent="0" algn="l" rtl="0">
              <a:lnSpc>
                <a:spcPct val="100000"/>
              </a:lnSpc>
              <a:spcBef>
                <a:spcPts val="0"/>
              </a:spcBef>
              <a:spcAft>
                <a:spcPts val="0"/>
              </a:spcAft>
              <a:buClr>
                <a:schemeClr val="dk1"/>
              </a:buClr>
              <a:buSzPts val="300"/>
              <a:buFont typeface="Calibri"/>
              <a:buNone/>
            </a:pPr>
            <a:r>
              <a:rPr lang="en-US" b="0"/>
              <a:t>By Steve-h (Flickr: Maggie) [CC BY-SA 2.0 (http://creativecommons.org/licenses/by-sa/2.0)], via Wikimedia Commons</a:t>
            </a:r>
            <a:endParaRPr/>
          </a:p>
          <a:p>
            <a:pPr marL="0" marR="0" lvl="0" indent="0" algn="l" rtl="0">
              <a:lnSpc>
                <a:spcPct val="100000"/>
              </a:lnSpc>
              <a:spcBef>
                <a:spcPts val="0"/>
              </a:spcBef>
              <a:spcAft>
                <a:spcPts val="0"/>
              </a:spcAft>
              <a:buClr>
                <a:schemeClr val="dk1"/>
              </a:buClr>
              <a:buSzPts val="300"/>
              <a:buFont typeface="Calibri"/>
              <a:buNone/>
            </a:pPr>
            <a:endParaRPr b="0"/>
          </a:p>
          <a:p>
            <a:pPr marL="0" marR="0" lvl="0" indent="0" algn="l" rtl="0">
              <a:lnSpc>
                <a:spcPct val="100000"/>
              </a:lnSpc>
              <a:spcBef>
                <a:spcPts val="0"/>
              </a:spcBef>
              <a:spcAft>
                <a:spcPts val="0"/>
              </a:spcAft>
              <a:buClr>
                <a:schemeClr val="dk1"/>
              </a:buClr>
              <a:buSzPts val="300"/>
              <a:buFont typeface="Calibri"/>
              <a:buNone/>
            </a:pPr>
            <a:r>
              <a:rPr lang="en-US" b="0"/>
              <a:t>Image,”</a:t>
            </a:r>
            <a:r>
              <a:rPr lang="en-US"/>
              <a:t> Free Photos – Man Relaxing in Grass</a:t>
            </a:r>
            <a:r>
              <a:rPr lang="en-US" b="0"/>
              <a:t>”</a:t>
            </a:r>
            <a:endParaRPr/>
          </a:p>
          <a:p>
            <a:pPr marL="0" marR="0" lvl="0" indent="0" algn="l" rtl="0">
              <a:lnSpc>
                <a:spcPct val="100000"/>
              </a:lnSpc>
              <a:spcBef>
                <a:spcPts val="0"/>
              </a:spcBef>
              <a:spcAft>
                <a:spcPts val="0"/>
              </a:spcAft>
              <a:buClr>
                <a:schemeClr val="dk1"/>
              </a:buClr>
              <a:buSzPts val="300"/>
              <a:buFont typeface="Calibri"/>
              <a:buNone/>
            </a:pPr>
            <a:r>
              <a:rPr lang="en-US" b="0"/>
              <a:t>(https://commons.wikimedia.org/wiki/File%3AMan-relaxing-in-the-grass_8954-480x359_(4811108310).jpg)</a:t>
            </a:r>
            <a:endParaRPr/>
          </a:p>
          <a:p>
            <a:pPr marL="0" marR="0" lvl="0" indent="0" algn="l" rtl="0">
              <a:lnSpc>
                <a:spcPct val="100000"/>
              </a:lnSpc>
              <a:spcBef>
                <a:spcPts val="0"/>
              </a:spcBef>
              <a:spcAft>
                <a:spcPts val="0"/>
              </a:spcAft>
              <a:buClr>
                <a:schemeClr val="dk1"/>
              </a:buClr>
              <a:buSzPts val="300"/>
              <a:buFont typeface="Calibri"/>
              <a:buNone/>
            </a:pPr>
            <a:r>
              <a:rPr lang="en-US" b="0"/>
              <a:t>By Emilian Robert Vicol from Com. Balanesti, Romania (man-relaxing-in-the-grass_8954-480x359) [CC BY 2.0 (http://creativecommons.org/licenses/by/2.0)], via Wikimedia Commons</a:t>
            </a:r>
            <a:endParaRPr/>
          </a:p>
          <a:p>
            <a:pPr marL="0" marR="0" lvl="0" indent="0" algn="l" rtl="0">
              <a:lnSpc>
                <a:spcPct val="100000"/>
              </a:lnSpc>
              <a:spcBef>
                <a:spcPts val="0"/>
              </a:spcBef>
              <a:spcAft>
                <a:spcPts val="0"/>
              </a:spcAft>
              <a:buClr>
                <a:schemeClr val="dk1"/>
              </a:buClr>
              <a:buSzPts val="300"/>
              <a:buFont typeface="Calibri"/>
              <a:buNone/>
            </a:pPr>
            <a:endParaRPr b="0"/>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 monkey-chimpanzee-relaxed-nature”</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(https://pixabay.com/en/monkey-chimpanzee-relaxed-nature-742258/)</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No Attribution, Pixabay, </a:t>
            </a:r>
            <a:r>
              <a:rPr lang="en-US" b="0"/>
              <a:t>CC0 1.0 Universal (CC0 1.0) Public Domain Dedication, https://creativecommons.org/publicdomain/zero/1.0/deed.en</a:t>
            </a:r>
            <a:endParaRPr b="0"/>
          </a:p>
          <a:p>
            <a:pPr marL="0" marR="0" lvl="0" indent="0" algn="l" rtl="0">
              <a:lnSpc>
                <a:spcPct val="100000"/>
              </a:lnSpc>
              <a:spcBef>
                <a:spcPts val="0"/>
              </a:spcBef>
              <a:spcAft>
                <a:spcPts val="0"/>
              </a:spcAft>
              <a:buClr>
                <a:schemeClr val="dk1"/>
              </a:buClr>
              <a:buSzPts val="300"/>
              <a:buFont typeface="Calibri"/>
              <a:buNone/>
            </a:pPr>
            <a:endParaRPr b="0"/>
          </a:p>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endParaRPr b="1"/>
          </a:p>
        </p:txBody>
      </p:sp>
      <p:sp>
        <p:nvSpPr>
          <p:cNvPr id="391" name="Google Shape;391;p20: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a:t>
            </a:r>
            <a:r>
              <a:rPr lang="en-US" sz="1200" b="0" i="1" u="none" strike="noStrike" cap="none">
                <a:solidFill>
                  <a:schemeClr val="dk1"/>
                </a:solidFill>
                <a:latin typeface="Calibri"/>
                <a:ea typeface="Calibri"/>
                <a:cs typeface="Calibri"/>
                <a:sym typeface="Calibri"/>
              </a:rPr>
              <a:t>Scala Naturae </a:t>
            </a:r>
            <a:r>
              <a:rPr lang="en-US" sz="1200" b="0" i="0" u="none" strike="noStrike" cap="none">
                <a:solidFill>
                  <a:schemeClr val="dk1"/>
                </a:solidFill>
                <a:latin typeface="Calibri"/>
                <a:ea typeface="Calibri"/>
                <a:cs typeface="Calibri"/>
                <a:sym typeface="Calibri"/>
              </a:rPr>
              <a:t>(as named in Latin) represents the hierarchy of nature. Note that inanimate objects are included as a bottom tier. This kind of organization appears across cultures and was made famous in European culture through the writings of Thomas Aquinas.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These two images is effectively “creative commons” with a large number of uncredited posts and re-posts with no easy way to track a source.</a:t>
            </a:r>
            <a:endParaRPr/>
          </a:p>
        </p:txBody>
      </p:sp>
      <p:sp>
        <p:nvSpPr>
          <p:cNvPr id="406" name="Google Shape;406;p21: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p22: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Published in 1758, </a:t>
            </a:r>
            <a:r>
              <a:rPr lang="en-US" sz="1200" b="0" i="1" u="none" strike="noStrike" cap="none">
                <a:solidFill>
                  <a:schemeClr val="dk1"/>
                </a:solidFill>
                <a:latin typeface="Calibri"/>
                <a:ea typeface="Calibri"/>
                <a:cs typeface="Calibri"/>
                <a:sym typeface="Calibri"/>
              </a:rPr>
              <a:t>Systema Naturae</a:t>
            </a:r>
            <a:r>
              <a:rPr lang="en-US" sz="1200" b="0" i="0" u="none" strike="noStrike" cap="none">
                <a:solidFill>
                  <a:schemeClr val="dk1"/>
                </a:solidFill>
                <a:latin typeface="Calibri"/>
                <a:ea typeface="Calibri"/>
                <a:cs typeface="Calibri"/>
                <a:sym typeface="Calibri"/>
              </a:rPr>
              <a:t> gave us the classification framework we largely use today. Interestingly, there were only three kingdoms listed: animal, plant, mineral. Also all of the invertebrate animals were classified into either the Insecta (now Arthropoda) and Vermes (all those others including mollusks, worms, echinoderms, etc.).</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Title page of the 10th edition of Systema naturæ written by Carl Linnæus, published in 1758 by L. Salvius in Stockholm.</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(https://commons.wikimedia.org/wiki/File%3ALinnaeus1758-title-page.jpg)</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Carl Linnaeus [Public domain],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b="0" i="0"/>
              <a:t>Carl von Linné 1707–1778</a:t>
            </a:r>
            <a:r>
              <a:rPr lang="en-US" sz="1200" b="0" i="0" u="none" strike="noStrike" cap="none">
                <a:solidFill>
                  <a:schemeClr val="dk1"/>
                </a:solidFill>
                <a:latin typeface="Calibri"/>
                <a:ea typeface="Calibri"/>
                <a:cs typeface="Calibri"/>
                <a:sym typeface="Calibri"/>
              </a:rPr>
              <a:t>”</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(https://commons.wikimedia.org/wiki/File%3ACarl_von_Linn%C3%A9.jpg)</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Alexander Roslin [Public domain], via Wikimedia Commons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14" name="Google Shape;414;p22: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23: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This last example can be used to help students recognize yet another pattern: within groups, the diversity can often be explained by looking at the environment. Why have three different kinds of mantids? They all essentially eat the same way and serve similar ecological roles, so what’s up with this? This example really does a nice job of highlighting the idea of adaptation. Don’t give students lots of ideas about adaptation. They will have a chance to explore it later in the curriculum.</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link to the video is optional of course, but it’s a nice clip if you have time and can use YouTube.</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Praying mantis</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(https://commons.wikimedia.org/wiki/File%3APraying_mantis_india.jpg)</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By Shiva shankar (Taken at karkala, Karnataka as a praying mantis) [CC BY-SA 2.0 (http://creativecommons.org/licenses/by-sa/2.0)],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Camouflage: Flower Mantis </a:t>
            </a:r>
            <a:r>
              <a:rPr lang="en-US" i="1"/>
              <a:t>Hymenopus coronatus</a:t>
            </a:r>
            <a:r>
              <a:rPr lang="en-US"/>
              <a:t> on Phalaenopsis orchid</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(https://commons.wikimedia.org/wiki/File%3AInsect_camouflage_PP08338.png)</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Philipp Psurek (Own work) [CC BY-SA 3.0 de (http://creativecommons.org/licenses/by-sa/3.0/de/deed.en)],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Dead leaf mantis (</a:t>
            </a:r>
            <a:r>
              <a:rPr lang="en-US" i="1"/>
              <a:t>Deroplatys desiccata</a:t>
            </a:r>
            <a:r>
              <a:rPr lang="en-US"/>
              <a:t>) at Bugworld in Bristol Zoo, Bristol, England</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(https://commons.wikimedia.org/wiki/File%3ABristol.zoo.dead.leaf.mantis.arp.jpg)</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Adrian Pingstone (Own work) [Public domain],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37" name="Google Shape;437;p23: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Continued from last slide.</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sng" strike="noStrike" cap="none">
                <a:solidFill>
                  <a:schemeClr val="dk1"/>
                </a:solidFill>
                <a:latin typeface="Calibri"/>
                <a:ea typeface="Calibri"/>
                <a:cs typeface="Calibri"/>
                <a:sym typeface="Calibri"/>
              </a:rPr>
              <a:t>Notes from a specific MBER Teacher</a:t>
            </a:r>
            <a:r>
              <a:rPr lang="en-US" sz="1200" b="0" i="0" u="none" strike="noStrike" cap="none">
                <a:solidFill>
                  <a:schemeClr val="dk1"/>
                </a:solidFill>
                <a:latin typeface="Calibri"/>
                <a:ea typeface="Calibri"/>
                <a:cs typeface="Calibri"/>
                <a:sym typeface="Calibri"/>
              </a:rPr>
              <a:t>: Highlight one organism (preying mantis etc.). What does a praying mantis look like? After showing other mantids, lead discussion to hopefully get them to say their differences are because of their environments. But what about the similarities? Students may come up with the idea that they’re related! Before showing the video, ask what the purpose of the coloration of the orchid mantis might be. They may think it’s to keep from being eaten…the video may surprise them!</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Assure students that their doodles in E and F are really just their own thoughts.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Praying mantis</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(https://commons.wikimedia.org/wiki/File%3APraying_mantis_india.jpg)</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By Shiva shankar (Taken at karkala, Karnataka as a praying mantis) [CC BY-SA 2.0 (http://creativecommons.org/licenses/by-sa/2.0)],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Camouflage: Flower Mantis </a:t>
            </a:r>
            <a:r>
              <a:rPr lang="en-US" i="1"/>
              <a:t>Hymenopus coronatus</a:t>
            </a:r>
            <a:r>
              <a:rPr lang="en-US"/>
              <a:t> on Phalaenopsis orchid</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(https://commons.wikimedia.org/wiki/File%3AInsect_camouflage_PP08338.png)</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Philipp Psurek (Own work) [CC BY-SA 3.0 de (http://creativecommons.org/licenses/by-sa/3.0/de/deed.en)],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a:t>Dead leaf mantis (</a:t>
            </a:r>
            <a:r>
              <a:rPr lang="en-US" i="1"/>
              <a:t>Deroplatys desiccata</a:t>
            </a:r>
            <a:r>
              <a:rPr lang="en-US"/>
              <a:t>) at Bugworld in Bristol Zoo, Bristol, England</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(https://commons.wikimedia.org/wiki/File%3ABristol.zoo.dead.leaf.mantis.arp.jpg)</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Adrian Pingstone (Own work) [Public domain], via Wikimedia Commons</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54" name="Google Shape;454;p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25: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468" name="Google Shape;468;p25: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26: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482" name="Google Shape;482;p26: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2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a:t>
            </a:r>
            <a:endParaRPr/>
          </a:p>
        </p:txBody>
      </p:sp>
      <p:sp>
        <p:nvSpPr>
          <p:cNvPr id="498" name="Google Shape;498;p27: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28: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 LOTS TO READ!!!</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Your students have now seen a broad pattern of unity and diversity among biological organisms. Additionally, they’ve seen patterns of “nested similarity” and the match between organisms and their environment. All of these observations constitute the Big Phenomenon for the year.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Here is the place where you decide how you will co-generate a </a:t>
            </a:r>
            <a:r>
              <a:rPr lang="en-US" sz="1200" b="1" i="0" u="none" strike="noStrike" cap="none">
                <a:solidFill>
                  <a:schemeClr val="dk1"/>
                </a:solidFill>
                <a:latin typeface="Calibri"/>
                <a:ea typeface="Calibri"/>
                <a:cs typeface="Calibri"/>
                <a:sym typeface="Calibri"/>
              </a:rPr>
              <a:t>driving question</a:t>
            </a:r>
            <a:r>
              <a:rPr lang="en-US" sz="1200" b="0" i="0" u="none" strike="noStrike" cap="none">
                <a:solidFill>
                  <a:schemeClr val="dk1"/>
                </a:solidFill>
                <a:latin typeface="Calibri"/>
                <a:ea typeface="Calibri"/>
                <a:cs typeface="Calibri"/>
                <a:sym typeface="Calibri"/>
              </a:rPr>
              <a:t> for the year. (Sample question included in the teacher slides earlier.) It is up to you how much you want/need to direct generation of this question. It should relate to unity and diversity as a pattern and be a sense-making question (a “how” or “why” question that warrants a deeper explanation). Students will return at the end of the curriculum to try an answer it, so it needs to be rich enough. And don’t worry about getting the exact, “right” question. You and your students can always revise and add to this question.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Many possible sub questions exist within this broader question: Be mindful to take the opportunity to address any sub-questions students may generate as opportunities arise throughout the year.</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However you handle this conversation, </a:t>
            </a:r>
            <a:r>
              <a:rPr lang="en-US" sz="1200" b="1" i="0" u="none" strike="noStrike" cap="none">
                <a:solidFill>
                  <a:schemeClr val="dk1"/>
                </a:solidFill>
                <a:latin typeface="Calibri"/>
                <a:ea typeface="Calibri"/>
                <a:cs typeface="Calibri"/>
                <a:sym typeface="Calibri"/>
              </a:rPr>
              <a:t>be certain there is a POSTED driving question </a:t>
            </a:r>
            <a:r>
              <a:rPr lang="en-US" sz="1200" b="0" i="0" u="none" strike="noStrike" cap="none">
                <a:solidFill>
                  <a:schemeClr val="dk1"/>
                </a:solidFill>
                <a:latin typeface="Calibri"/>
                <a:ea typeface="Calibri"/>
                <a:cs typeface="Calibri"/>
                <a:sym typeface="Calibri"/>
              </a:rPr>
              <a:t>somewhere in your classroom that you can return to as appropriate throughout the year!</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a:solidFill>
                  <a:schemeClr val="dk1"/>
                </a:solidFill>
                <a:latin typeface="Calibri"/>
                <a:ea typeface="Calibri"/>
                <a:cs typeface="Calibri"/>
                <a:sym typeface="Calibri"/>
              </a:rPr>
              <a:t>Some notes about Model Based Reasoning (specific to this junction in the curriculum): </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These notes are duplicated in the resource, “UD1 03 Supplemental Notes About Model-Based Reasoning”.</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Please be certain you’ve also read many of the how-to guides on the MBER-biology website, especially in the FAQ at the bottom of the MBER Essentials main page.</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Here, we provide you with some information on the model moves associated with facilitating model-based reasoning conversations. Students will spend the year reasoning about patterns in nature (sometimes raw data) we call “phenomena”. Often students will generate a driving question that warrants an explanation. These are “how” or (even better) “why” questions. (“What?” kinds of questions are great, but they are really just a call for some more information about the phenomenon itself, not an underlying explanation.) Students then offer initial model ideas that can be used to generate an initial explanation. Going deeper into building the model enriches the explanation over time.</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KEY for Model moves: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Phenomena (P): The Data or Pattern (Questions like “What?” go here too as they just ask the class to describe the phenomenon.)</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Questions (Q): How/why? (warrants further explanation)</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Model (M): Used to answer questions (Q) and are subject to revision, expansion, evaluation, etc.</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a:solidFill>
                  <a:schemeClr val="dk1"/>
                </a:solidFill>
                <a:latin typeface="Calibri"/>
                <a:ea typeface="Calibri"/>
                <a:cs typeface="Calibri"/>
                <a:sym typeface="Calibri"/>
              </a:rPr>
              <a:t>Here is a sample broad driving question for the year:</a:t>
            </a: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sng" strike="noStrike" cap="none">
                <a:solidFill>
                  <a:schemeClr val="dk1"/>
                </a:solidFill>
                <a:latin typeface="Calibri"/>
                <a:ea typeface="Calibri"/>
                <a:cs typeface="Calibri"/>
                <a:sym typeface="Calibri"/>
              </a:rPr>
              <a:t>Broad UNITY AND DIVERSITY</a:t>
            </a:r>
            <a:r>
              <a:rPr lang="en-US" sz="1200" b="0" i="0" u="none" strike="noStrike" cap="none">
                <a:solidFill>
                  <a:schemeClr val="dk1"/>
                </a:solidFill>
                <a:latin typeface="Calibri"/>
                <a:ea typeface="Calibri"/>
                <a:cs typeface="Calibri"/>
                <a:sym typeface="Calibri"/>
              </a:rPr>
              <a:t>: Why are all living things alike yet so different?</a:t>
            </a:r>
            <a:r>
              <a:rPr lang="en-US" sz="2800" b="0" i="0" u="none" strike="noStrike" cap="none">
                <a:solidFill>
                  <a:schemeClr val="dk1"/>
                </a:solidFill>
                <a:latin typeface="Calibri"/>
                <a:ea typeface="Calibri"/>
                <a:cs typeface="Calibri"/>
                <a:sym typeface="Calibri"/>
              </a:rPr>
              <a:t> </a:t>
            </a:r>
            <a:r>
              <a:rPr lang="en-US" sz="1200" b="0" i="0" u="none" strike="noStrike" cap="none">
                <a:solidFill>
                  <a:schemeClr val="dk1"/>
                </a:solidFill>
                <a:latin typeface="Calibri"/>
                <a:ea typeface="Calibri"/>
                <a:cs typeface="Calibri"/>
                <a:sym typeface="Calibri"/>
              </a:rPr>
              <a:t>(How did there come to be so much biodiversity on Earth and how did all those organisms come to have so much in common?)</a:t>
            </a:r>
            <a:endParaRPr/>
          </a:p>
          <a:p>
            <a:pPr marL="0" marR="0" lvl="0" indent="0" algn="l" rtl="0">
              <a:spcBef>
                <a:spcPts val="0"/>
              </a:spcBef>
              <a:spcAft>
                <a:spcPts val="0"/>
              </a:spcAft>
              <a:buClr>
                <a:schemeClr val="dk1"/>
              </a:buClr>
              <a:buSzPts val="263"/>
              <a:buFont typeface="Calibri"/>
              <a:buNone/>
            </a:pPr>
            <a:endParaRPr sz="105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263"/>
              <a:buFont typeface="Calibri"/>
              <a:buNone/>
            </a:pPr>
            <a:r>
              <a:rPr lang="en-US" sz="1050" b="0" i="0" u="none" strike="noStrike" cap="none">
                <a:solidFill>
                  <a:schemeClr val="dk1"/>
                </a:solidFill>
                <a:latin typeface="Calibri"/>
                <a:ea typeface="Calibri"/>
                <a:cs typeface="Calibri"/>
                <a:sym typeface="Calibri"/>
              </a:rPr>
              <a:t>But you can also break the thinking down into unity and diversity separately. </a:t>
            </a:r>
            <a:r>
              <a:rPr lang="en-US" sz="1050" b="1" i="0" u="none" strike="noStrike" cap="none">
                <a:solidFill>
                  <a:schemeClr val="dk1"/>
                </a:solidFill>
                <a:latin typeface="Calibri"/>
                <a:ea typeface="Calibri"/>
                <a:cs typeface="Calibri"/>
                <a:sym typeface="Calibri"/>
              </a:rPr>
              <a:t>These are NOT ideas to share with your students, but they may be helpful in getting your own mind centered around some of the possible underlying models that explain these patterns:</a:t>
            </a:r>
            <a:endParaRPr/>
          </a:p>
          <a:p>
            <a:pPr marL="0" marR="0" lvl="0" indent="0" algn="l" rtl="0">
              <a:spcBef>
                <a:spcPts val="0"/>
              </a:spcBef>
              <a:spcAft>
                <a:spcPts val="0"/>
              </a:spcAft>
              <a:buClr>
                <a:schemeClr val="dk1"/>
              </a:buClr>
              <a:buSzPts val="263"/>
              <a:buFont typeface="Calibri"/>
              <a:buNone/>
            </a:pPr>
            <a:endParaRPr sz="105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sng" strike="noStrike" cap="none">
                <a:solidFill>
                  <a:schemeClr val="dk1"/>
                </a:solidFill>
                <a:latin typeface="Calibri"/>
                <a:ea typeface="Calibri"/>
                <a:cs typeface="Calibri"/>
                <a:sym typeface="Calibri"/>
              </a:rPr>
              <a:t>Unity specific Model moves: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(P) What commonalities/unifying factors exist among all living things and how do we know (what is the evidence that supports this)?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(Q) Why do commonalties among all living things exist? </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(M) Because of Common Ancestry (model answer is provided early in the year and reinforced in different models throughout the year and tied back into to the Unity &amp; Diversity component at the end of the year)</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sng" strike="noStrike" cap="none">
                <a:solidFill>
                  <a:schemeClr val="dk1"/>
                </a:solidFill>
                <a:latin typeface="Calibri"/>
                <a:ea typeface="Calibri"/>
                <a:cs typeface="Calibri"/>
                <a:sym typeface="Calibri"/>
              </a:rPr>
              <a:t>Diversity Model moves: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(P) Biodiversity are the differences that exist both among a species and between different species. (Biodiversity within a species will be addressed starting after model 2)</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(Q) </a:t>
            </a:r>
            <a:r>
              <a:rPr lang="en-US" sz="1200" b="1" i="0" u="sng" strike="noStrike" cap="none">
                <a:solidFill>
                  <a:schemeClr val="dk1"/>
                </a:solidFill>
                <a:latin typeface="Calibri"/>
                <a:ea typeface="Calibri"/>
                <a:cs typeface="Calibri"/>
                <a:sym typeface="Calibri"/>
              </a:rPr>
              <a:t>Among </a:t>
            </a:r>
            <a:r>
              <a:rPr lang="en-US" sz="1200" b="0" i="0" u="sng" strike="noStrike" cap="none">
                <a:solidFill>
                  <a:schemeClr val="dk1"/>
                </a:solidFill>
                <a:latin typeface="Calibri"/>
                <a:ea typeface="Calibri"/>
                <a:cs typeface="Calibri"/>
                <a:sym typeface="Calibri"/>
              </a:rPr>
              <a:t>different species (BIOD</a:t>
            </a:r>
            <a:r>
              <a:rPr lang="en-US" b="0" u="sng"/>
              <a:t>IVERSITY)</a:t>
            </a:r>
            <a:r>
              <a:rPr lang="en-US" sz="1200" b="0" i="0" u="sng" strike="noStrike" cap="none">
                <a:solidFill>
                  <a:schemeClr val="dk1"/>
                </a:solidFill>
                <a:latin typeface="Calibri"/>
                <a:ea typeface="Calibri"/>
                <a:cs typeface="Calibri"/>
                <a:sym typeface="Calibri"/>
              </a:rPr>
              <a:t>: </a:t>
            </a:r>
            <a:endParaRPr/>
          </a:p>
          <a:p>
            <a:pPr marL="914400" marR="0" lvl="2"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Why are there so many species and how did they come to be?</a:t>
            </a:r>
            <a:endParaRPr/>
          </a:p>
          <a:p>
            <a:pPr marL="914400" marR="0" lvl="2"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How does biodiversity among species change over time?</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(M) Among different species: Natural selection drives speciation model answer is provided early in the year (Natural Selection model) and at the end of the year (Speciation model) transition us back to the Unity &amp; Diversity component at the end of the year) (</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Students may also ask about diversity within species. This will be addressed in some of the models that come late in the year, so you can parking lot these questions or you can go ahead and make them part of the overall question if that seems to make the most sense to the class. Just be sure you’ve got the ideas about the big patterns of multiple species biodiversity.</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(Q) </a:t>
            </a:r>
            <a:r>
              <a:rPr lang="en-US" sz="1200" b="0" i="0" u="sng" strike="noStrike" cap="none">
                <a:solidFill>
                  <a:schemeClr val="dk1"/>
                </a:solidFill>
                <a:latin typeface="Calibri"/>
                <a:ea typeface="Calibri"/>
                <a:cs typeface="Calibri"/>
                <a:sym typeface="Calibri"/>
              </a:rPr>
              <a:t>Biodiversity </a:t>
            </a:r>
            <a:r>
              <a:rPr lang="en-US" sz="1200" b="1" i="0" u="sng" strike="noStrike" cap="none">
                <a:solidFill>
                  <a:schemeClr val="dk1"/>
                </a:solidFill>
                <a:latin typeface="Calibri"/>
                <a:ea typeface="Calibri"/>
                <a:cs typeface="Calibri"/>
                <a:sym typeface="Calibri"/>
              </a:rPr>
              <a:t>WITHIN </a:t>
            </a:r>
            <a:r>
              <a:rPr lang="en-US" sz="1200" b="0" i="0" u="sng" strike="noStrike" cap="none">
                <a:solidFill>
                  <a:schemeClr val="dk1"/>
                </a:solidFill>
                <a:latin typeface="Calibri"/>
                <a:ea typeface="Calibri"/>
                <a:cs typeface="Calibri"/>
                <a:sym typeface="Calibri"/>
              </a:rPr>
              <a:t>a species</a:t>
            </a:r>
            <a:r>
              <a:rPr lang="en-US" b="0" u="sng"/>
              <a:t> (VARIATION)</a:t>
            </a:r>
            <a:r>
              <a:rPr lang="en-US" b="0"/>
              <a:t> </a:t>
            </a:r>
            <a:r>
              <a:rPr lang="en-US"/>
              <a:t>(</a:t>
            </a:r>
            <a:r>
              <a:rPr lang="en-US" sz="1200" b="0" i="1" u="none" strike="noStrike" cap="none">
                <a:solidFill>
                  <a:schemeClr val="dk1"/>
                </a:solidFill>
                <a:latin typeface="Calibri"/>
                <a:ea typeface="Calibri"/>
                <a:cs typeface="Calibri"/>
                <a:sym typeface="Calibri"/>
              </a:rPr>
              <a:t>will be addressed starting after model 2)</a:t>
            </a:r>
            <a:endParaRPr/>
          </a:p>
          <a:p>
            <a:pPr marL="914400" marR="0" lvl="2"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Why is there so much variation within a species and how did it come to be? In other words, what are some sources of variation and how did they come to be? (What evidence supports this?)</a:t>
            </a:r>
            <a:endParaRPr/>
          </a:p>
          <a:p>
            <a:pPr marL="914400" marR="0" lvl="2"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How is population diversity maintained (or not maintained)?</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 (M) Within different species: Sources of variation include mutations, meiosis, fertilization, and differentiation, phenotypes (allelic expression).  Natural selection both maintains and eliminates variation.  These concepts are addressed throughout many models for the entire year and can transition us back to the Unity &amp; Diversity component at the end of the year.</a:t>
            </a:r>
            <a:endParaRPr/>
          </a:p>
          <a:p>
            <a:pPr marL="0" marR="0" lvl="0" indent="0" algn="l" rtl="0">
              <a:spcBef>
                <a:spcPts val="0"/>
              </a:spcBef>
              <a:spcAft>
                <a:spcPts val="0"/>
              </a:spcAft>
              <a:buClr>
                <a:schemeClr val="dk1"/>
              </a:buClr>
              <a:buSzPts val="263"/>
              <a:buFont typeface="Calibri"/>
              <a:buNone/>
            </a:pPr>
            <a:endParaRPr sz="105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05" name="Google Shape;505;p28: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29: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513" name="Google Shape;513;p29: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3: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Not meant to show to students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4: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2" name="Google Shape;222;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5: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 This slide connects you to the description for the learning segment at hand.</a:t>
            </a:r>
            <a:endParaRPr/>
          </a:p>
        </p:txBody>
      </p:sp>
      <p:sp>
        <p:nvSpPr>
          <p:cNvPr id="230" name="Google Shape;230;p5: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6: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Not meant for students.</a:t>
            </a:r>
            <a:endParaRPr/>
          </a:p>
        </p:txBody>
      </p:sp>
      <p:sp>
        <p:nvSpPr>
          <p:cNvPr id="246" name="Google Shape;246;p6: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a:t>TEACHER NOTES:</a:t>
            </a:r>
            <a:endParaRPr/>
          </a:p>
          <a:p>
            <a:pPr marL="0" marR="0" lvl="0" indent="0" algn="l" rtl="0">
              <a:spcBef>
                <a:spcPts val="0"/>
              </a:spcBef>
              <a:spcAft>
                <a:spcPts val="0"/>
              </a:spcAft>
              <a:buClr>
                <a:schemeClr val="dk1"/>
              </a:buClr>
              <a:buSzPts val="1200"/>
              <a:buFont typeface="Calibri"/>
              <a:buNone/>
            </a:pPr>
            <a:r>
              <a:rPr lang="en-US"/>
              <a:t>These slides are not meant for students.</a:t>
            </a:r>
            <a:endParaRPr/>
          </a:p>
        </p:txBody>
      </p:sp>
      <p:sp>
        <p:nvSpPr>
          <p:cNvPr id="253" name="Google Shape;253;p7: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8: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We begin the year by exploring the incredible diversity of life. The idea is to get students to begin thinking about patterns, and here, the big patterns of life on Earth. See the more detailed description and teacher notes for the “Odd One Out” activity. You can use images, specimens, live animals, video, whatever media you have available. The basic idea is to get them to group organisms at each station, deciding which one is the odd-one-out. This pulls them into simultaneously recognizing both characteristics that unify and characteristics that are different.</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SOURCES:</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Image, “</a:t>
            </a:r>
            <a:r>
              <a:rPr lang="en-US" b="0"/>
              <a:t>The world is mine - Day 37/365</a:t>
            </a:r>
            <a:r>
              <a:rPr lang="en-US" sz="12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(https://www.flickr.com/photos/guzzphoto/8450754190)</a:t>
            </a:r>
            <a:endParaRPr/>
          </a:p>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By </a:t>
            </a:r>
            <a:r>
              <a:rPr lang="en-US"/>
              <a:t>Steven Guzzardi, via Flickr, </a:t>
            </a:r>
            <a:r>
              <a:rPr lang="en-US" b="0"/>
              <a:t>Attribution-NoDerivs 2.0 Generic (CC BY-ND 2.0); https://creativecommons.org/licenses/by-nd/2.0/</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63" name="Google Shape;26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9: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TEACHER NOTES:</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Have students complete the Odd One Out activity.</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Once students are finished, come back to desks, discuss each group of organisms and debrief why they made the decisions they did.</a:t>
            </a:r>
            <a:endParaRPr/>
          </a:p>
          <a:p>
            <a:pPr marL="0" marR="0" lvl="0" indent="0" algn="l" rtl="0">
              <a:spcBef>
                <a:spcPts val="0"/>
              </a:spcBef>
              <a:spcAft>
                <a:spcPts val="0"/>
              </a:spcAft>
              <a:buClr>
                <a:schemeClr val="dk1"/>
              </a:buClr>
              <a:buSzPts val="350"/>
              <a:buFont typeface="Calibri"/>
              <a:buNone/>
            </a:pP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SOURCES:</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Image, “</a:t>
            </a:r>
            <a:r>
              <a:rPr lang="en-US" sz="1400"/>
              <a:t>Bert &amp; Ernie of Sesame Street. Jim Henson's Fantastic World, Touring exhibit presented by The Jim Henson Legacy and The Smithsonian Institution Traveling Service.</a:t>
            </a:r>
            <a:r>
              <a:rPr lang="en-US" sz="1400" b="0" i="0" u="none" strike="noStrike" cap="none">
                <a:solidFill>
                  <a:schemeClr val="dk1"/>
                </a:solidFill>
                <a:latin typeface="Calibri"/>
                <a:ea typeface="Calibri"/>
                <a:cs typeface="Calibri"/>
                <a:sym typeface="Calibri"/>
              </a:rPr>
              <a:t>”</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(https://commons.wikimedia.org/wiki/File%3ABert_and_Ernie_(2841396233).jpg)</a:t>
            </a:r>
            <a:endParaRPr/>
          </a:p>
          <a:p>
            <a:pPr marL="0" marR="0" lvl="0" indent="0" algn="l" rtl="0">
              <a:spcBef>
                <a:spcPts val="0"/>
              </a:spcBef>
              <a:spcAft>
                <a:spcPts val="0"/>
              </a:spcAft>
              <a:buClr>
                <a:schemeClr val="dk1"/>
              </a:buClr>
              <a:buSzPts val="350"/>
              <a:buFont typeface="Calibri"/>
              <a:buNone/>
            </a:pPr>
            <a:r>
              <a:rPr lang="en-US" sz="1400" b="0" i="0" u="none" strike="noStrike" cap="none">
                <a:solidFill>
                  <a:schemeClr val="dk1"/>
                </a:solidFill>
                <a:latin typeface="Calibri"/>
                <a:ea typeface="Calibri"/>
                <a:cs typeface="Calibri"/>
                <a:sym typeface="Calibri"/>
              </a:rPr>
              <a:t>By Cliff from Arlington, Virginia, USA (Bert &amp; Ernie) [CC BY 2.0 (http://creativecommons.org/licenses/by/2.0)], via Wikimedia Commons</a:t>
            </a:r>
            <a:endParaRPr/>
          </a:p>
        </p:txBody>
      </p:sp>
      <p:sp>
        <p:nvSpPr>
          <p:cNvPr id="270" name="Google Shape;270;p9: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17" name="Google Shape;17;p31"/>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Google Shape;18;p3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3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3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0"/>
        <p:cNvGrpSpPr/>
        <p:nvPr/>
      </p:nvGrpSpPr>
      <p:grpSpPr>
        <a:xfrm>
          <a:off x="0" y="0"/>
          <a:ext cx="0" cy="0"/>
          <a:chOff x="0" y="0"/>
          <a:chExt cx="0" cy="0"/>
        </a:xfrm>
      </p:grpSpPr>
      <p:sp>
        <p:nvSpPr>
          <p:cNvPr id="81" name="Google Shape;81;p3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82" name="Google Shape;82;p39"/>
          <p:cNvSpPr>
            <a:spLocks noGrp="1"/>
          </p:cNvSpPr>
          <p:nvPr>
            <p:ph type="pic" idx="2"/>
          </p:nvPr>
        </p:nvSpPr>
        <p:spPr>
          <a:xfrm>
            <a:off x="1792288" y="612775"/>
            <a:ext cx="5486399" cy="4114800"/>
          </a:xfrm>
          <a:prstGeom prst="rect">
            <a:avLst/>
          </a:prstGeom>
          <a:noFill/>
          <a:ln>
            <a:noFill/>
          </a:ln>
        </p:spPr>
      </p:sp>
      <p:sp>
        <p:nvSpPr>
          <p:cNvPr id="83" name="Google Shape;83;p3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4" name="Google Shape;84;p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3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86" name="Google Shape;86;p39"/>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8"/>
        <p:cNvGrpSpPr/>
        <p:nvPr/>
      </p:nvGrpSpPr>
      <p:grpSpPr>
        <a:xfrm>
          <a:off x="0" y="0"/>
          <a:ext cx="0" cy="0"/>
          <a:chOff x="0" y="0"/>
          <a:chExt cx="0" cy="0"/>
        </a:xfrm>
      </p:grpSpPr>
      <p:sp>
        <p:nvSpPr>
          <p:cNvPr id="89" name="Google Shape;89;p4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90" name="Google Shape;90;p4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1" name="Google Shape;91;p4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p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93" name="Google Shape;93;p40"/>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5"/>
        <p:cNvGrpSpPr/>
        <p:nvPr/>
      </p:nvGrpSpPr>
      <p:grpSpPr>
        <a:xfrm>
          <a:off x="0" y="0"/>
          <a:ext cx="0" cy="0"/>
          <a:chOff x="0" y="0"/>
          <a:chExt cx="0" cy="0"/>
        </a:xfrm>
      </p:grpSpPr>
      <p:sp>
        <p:nvSpPr>
          <p:cNvPr id="96" name="Google Shape;96;p4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97" name="Google Shape;97;p4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9" name="Google Shape;99;p4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100" name="Google Shape;100;p41"/>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02"/>
        <p:cNvGrpSpPr/>
        <p:nvPr/>
      </p:nvGrpSpPr>
      <p:grpSpPr>
        <a:xfrm>
          <a:off x="0" y="0"/>
          <a:ext cx="0" cy="0"/>
          <a:chOff x="0" y="0"/>
          <a:chExt cx="0" cy="0"/>
        </a:xfrm>
      </p:grpSpPr>
      <p:sp>
        <p:nvSpPr>
          <p:cNvPr id="103" name="Google Shape;103;p42"/>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04" name="Google Shape;104;p42"/>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05" name="Google Shape;105;p4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pic>
        <p:nvPicPr>
          <p:cNvPr id="106" name="Google Shape;106;p42"/>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4"/>
        <p:cNvGrpSpPr/>
        <p:nvPr/>
      </p:nvGrpSpPr>
      <p:grpSpPr>
        <a:xfrm>
          <a:off x="0" y="0"/>
          <a:ext cx="0" cy="0"/>
          <a:chOff x="0" y="0"/>
          <a:chExt cx="0" cy="0"/>
        </a:xfrm>
      </p:grpSpPr>
      <p:sp>
        <p:nvSpPr>
          <p:cNvPr id="115" name="Google Shape;115;p44"/>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44"/>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0"/>
              </a:spcBef>
              <a:spcAft>
                <a:spcPts val="0"/>
              </a:spcAft>
              <a:buClr>
                <a:schemeClr val="dk1"/>
              </a:buClr>
              <a:buSzPts val="2400"/>
              <a:buNone/>
              <a:defRPr sz="2400"/>
            </a:lvl1pPr>
            <a:lvl2pPr lvl="1" algn="ctr">
              <a:lnSpc>
                <a:spcPct val="100000"/>
              </a:lnSpc>
              <a:spcBef>
                <a:spcPts val="600"/>
              </a:spcBef>
              <a:spcAft>
                <a:spcPts val="0"/>
              </a:spcAft>
              <a:buClr>
                <a:schemeClr val="dk1"/>
              </a:buClr>
              <a:buSzPts val="2000"/>
              <a:buNone/>
              <a:defRPr sz="2000"/>
            </a:lvl2pPr>
            <a:lvl3pPr lvl="2" algn="ctr">
              <a:lnSpc>
                <a:spcPct val="100000"/>
              </a:lnSpc>
              <a:spcBef>
                <a:spcPts val="600"/>
              </a:spcBef>
              <a:spcAft>
                <a:spcPts val="0"/>
              </a:spcAft>
              <a:buClr>
                <a:schemeClr val="dk1"/>
              </a:buClr>
              <a:buSzPts val="1800"/>
              <a:buNone/>
              <a:defRPr sz="1800"/>
            </a:lvl3pPr>
            <a:lvl4pPr lvl="3" algn="ctr">
              <a:lnSpc>
                <a:spcPct val="100000"/>
              </a:lnSpc>
              <a:spcBef>
                <a:spcPts val="600"/>
              </a:spcBef>
              <a:spcAft>
                <a:spcPts val="0"/>
              </a:spcAft>
              <a:buClr>
                <a:schemeClr val="dk1"/>
              </a:buClr>
              <a:buSzPts val="1600"/>
              <a:buNone/>
              <a:defRPr sz="1600"/>
            </a:lvl4pPr>
            <a:lvl5pPr lvl="4" algn="ctr">
              <a:lnSpc>
                <a:spcPct val="100000"/>
              </a:lnSpc>
              <a:spcBef>
                <a:spcPts val="600"/>
              </a:spcBef>
              <a:spcAft>
                <a:spcPts val="0"/>
              </a:spcAft>
              <a:buClr>
                <a:schemeClr val="dk1"/>
              </a:buClr>
              <a:buSzPts val="1600"/>
              <a:buNone/>
              <a:defRPr sz="1600"/>
            </a:lvl5pPr>
            <a:lvl6pPr lvl="5" algn="ctr">
              <a:lnSpc>
                <a:spcPct val="90000"/>
              </a:lnSpc>
              <a:spcBef>
                <a:spcPts val="6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17" name="Google Shape;117;p4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18" name="Google Shape;118;p4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19" name="Google Shape;119;p44"/>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0"/>
        <p:cNvGrpSpPr/>
        <p:nvPr/>
      </p:nvGrpSpPr>
      <p:grpSpPr>
        <a:xfrm>
          <a:off x="0" y="0"/>
          <a:ext cx="0" cy="0"/>
          <a:chOff x="0" y="0"/>
          <a:chExt cx="0" cy="0"/>
        </a:xfrm>
      </p:grpSpPr>
      <p:sp>
        <p:nvSpPr>
          <p:cNvPr id="121" name="Google Shape;121;p4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4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4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24" name="Google Shape;124;p4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25" name="Google Shape;125;p4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6"/>
        <p:cNvGrpSpPr/>
        <p:nvPr/>
      </p:nvGrpSpPr>
      <p:grpSpPr>
        <a:xfrm>
          <a:off x="0" y="0"/>
          <a:ext cx="0" cy="0"/>
          <a:chOff x="0" y="0"/>
          <a:chExt cx="0" cy="0"/>
        </a:xfrm>
      </p:grpSpPr>
      <p:sp>
        <p:nvSpPr>
          <p:cNvPr id="127" name="Google Shape;127;p46"/>
          <p:cNvSpPr txBox="1">
            <a:spLocks noGrp="1"/>
          </p:cNvSpPr>
          <p:nvPr>
            <p:ph type="title"/>
          </p:nvPr>
        </p:nvSpPr>
        <p:spPr>
          <a:xfrm>
            <a:off x="623888" y="1709738"/>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46"/>
          <p:cNvSpPr txBox="1">
            <a:spLocks noGrp="1"/>
          </p:cNvSpPr>
          <p:nvPr>
            <p:ph type="body" idx="1"/>
          </p:nvPr>
        </p:nvSpPr>
        <p:spPr>
          <a:xfrm>
            <a:off x="623888" y="4589463"/>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888888"/>
              </a:buClr>
              <a:buSzPts val="2400"/>
              <a:buNone/>
              <a:defRPr sz="2400">
                <a:solidFill>
                  <a:srgbClr val="888888"/>
                </a:solidFill>
              </a:defRPr>
            </a:lvl1pPr>
            <a:lvl2pPr marL="914400" lvl="1" indent="-228600" algn="l">
              <a:lnSpc>
                <a:spcPct val="100000"/>
              </a:lnSpc>
              <a:spcBef>
                <a:spcPts val="600"/>
              </a:spcBef>
              <a:spcAft>
                <a:spcPts val="0"/>
              </a:spcAft>
              <a:buClr>
                <a:srgbClr val="888888"/>
              </a:buClr>
              <a:buSzPts val="2000"/>
              <a:buNone/>
              <a:defRPr sz="2000">
                <a:solidFill>
                  <a:srgbClr val="888888"/>
                </a:solidFill>
              </a:defRPr>
            </a:lvl2pPr>
            <a:lvl3pPr marL="1371600" lvl="2" indent="-228600" algn="l">
              <a:lnSpc>
                <a:spcPct val="100000"/>
              </a:lnSpc>
              <a:spcBef>
                <a:spcPts val="600"/>
              </a:spcBef>
              <a:spcAft>
                <a:spcPts val="0"/>
              </a:spcAft>
              <a:buClr>
                <a:srgbClr val="888888"/>
              </a:buClr>
              <a:buSzPts val="1800"/>
              <a:buNone/>
              <a:defRPr sz="1800">
                <a:solidFill>
                  <a:srgbClr val="888888"/>
                </a:solidFill>
              </a:defRPr>
            </a:lvl3pPr>
            <a:lvl4pPr marL="1828800" lvl="3" indent="-228600" algn="l">
              <a:lnSpc>
                <a:spcPct val="100000"/>
              </a:lnSpc>
              <a:spcBef>
                <a:spcPts val="600"/>
              </a:spcBef>
              <a:spcAft>
                <a:spcPts val="0"/>
              </a:spcAft>
              <a:buClr>
                <a:srgbClr val="888888"/>
              </a:buClr>
              <a:buSzPts val="1600"/>
              <a:buNone/>
              <a:defRPr sz="1600">
                <a:solidFill>
                  <a:srgbClr val="888888"/>
                </a:solidFill>
              </a:defRPr>
            </a:lvl4pPr>
            <a:lvl5pPr marL="2286000" lvl="4" indent="-228600" algn="l">
              <a:lnSpc>
                <a:spcPct val="100000"/>
              </a:lnSpc>
              <a:spcBef>
                <a:spcPts val="600"/>
              </a:spcBef>
              <a:spcAft>
                <a:spcPts val="0"/>
              </a:spcAft>
              <a:buClr>
                <a:srgbClr val="888888"/>
              </a:buClr>
              <a:buSzPts val="1600"/>
              <a:buNone/>
              <a:defRPr sz="1600">
                <a:solidFill>
                  <a:srgbClr val="888888"/>
                </a:solidFill>
              </a:defRPr>
            </a:lvl5pPr>
            <a:lvl6pPr marL="2743200" lvl="5" indent="-228600" algn="l">
              <a:lnSpc>
                <a:spcPct val="90000"/>
              </a:lnSpc>
              <a:spcBef>
                <a:spcPts val="6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29" name="Google Shape;129;p4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30" name="Google Shape;130;p4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31" name="Google Shape;131;p4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2"/>
        <p:cNvGrpSpPr/>
        <p:nvPr/>
      </p:nvGrpSpPr>
      <p:grpSpPr>
        <a:xfrm>
          <a:off x="0" y="0"/>
          <a:ext cx="0" cy="0"/>
          <a:chOff x="0" y="0"/>
          <a:chExt cx="0" cy="0"/>
        </a:xfrm>
      </p:grpSpPr>
      <p:sp>
        <p:nvSpPr>
          <p:cNvPr id="133" name="Google Shape;133;p47"/>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47"/>
          <p:cNvSpPr txBox="1">
            <a:spLocks noGrp="1"/>
          </p:cNvSpPr>
          <p:nvPr>
            <p:ph type="body" idx="1"/>
          </p:nvPr>
        </p:nvSpPr>
        <p:spPr>
          <a:xfrm>
            <a:off x="628650" y="1825625"/>
            <a:ext cx="386715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47"/>
          <p:cNvSpPr txBox="1">
            <a:spLocks noGrp="1"/>
          </p:cNvSpPr>
          <p:nvPr>
            <p:ph type="body" idx="2"/>
          </p:nvPr>
        </p:nvSpPr>
        <p:spPr>
          <a:xfrm>
            <a:off x="4648200" y="1825625"/>
            <a:ext cx="386715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4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37" name="Google Shape;137;p4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38" name="Google Shape;138;p47"/>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9"/>
        <p:cNvGrpSpPr/>
        <p:nvPr/>
      </p:nvGrpSpPr>
      <p:grpSpPr>
        <a:xfrm>
          <a:off x="0" y="0"/>
          <a:ext cx="0" cy="0"/>
          <a:chOff x="0" y="0"/>
          <a:chExt cx="0" cy="0"/>
        </a:xfrm>
      </p:grpSpPr>
      <p:sp>
        <p:nvSpPr>
          <p:cNvPr id="140" name="Google Shape;140;p48"/>
          <p:cNvSpPr txBox="1">
            <a:spLocks noGrp="1"/>
          </p:cNvSpPr>
          <p:nvPr>
            <p:ph type="title"/>
          </p:nvPr>
        </p:nvSpPr>
        <p:spPr>
          <a:xfrm>
            <a:off x="630238"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48"/>
          <p:cNvSpPr txBox="1">
            <a:spLocks noGrp="1"/>
          </p:cNvSpPr>
          <p:nvPr>
            <p:ph type="body" idx="1"/>
          </p:nvPr>
        </p:nvSpPr>
        <p:spPr>
          <a:xfrm>
            <a:off x="630238" y="1681163"/>
            <a:ext cx="386873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Clr>
                <a:schemeClr val="dk1"/>
              </a:buClr>
              <a:buSzPts val="2400"/>
              <a:buNone/>
              <a:defRPr sz="2400" b="1"/>
            </a:lvl1pPr>
            <a:lvl2pPr marL="914400" lvl="1" indent="-228600" algn="l">
              <a:lnSpc>
                <a:spcPct val="100000"/>
              </a:lnSpc>
              <a:spcBef>
                <a:spcPts val="600"/>
              </a:spcBef>
              <a:spcAft>
                <a:spcPts val="0"/>
              </a:spcAft>
              <a:buClr>
                <a:schemeClr val="dk1"/>
              </a:buClr>
              <a:buSzPts val="2000"/>
              <a:buNone/>
              <a:defRPr sz="2000" b="1"/>
            </a:lvl2pPr>
            <a:lvl3pPr marL="1371600" lvl="2" indent="-228600" algn="l">
              <a:lnSpc>
                <a:spcPct val="100000"/>
              </a:lnSpc>
              <a:spcBef>
                <a:spcPts val="600"/>
              </a:spcBef>
              <a:spcAft>
                <a:spcPts val="0"/>
              </a:spcAft>
              <a:buClr>
                <a:schemeClr val="dk1"/>
              </a:buClr>
              <a:buSzPts val="1800"/>
              <a:buNone/>
              <a:defRPr sz="1800" b="1"/>
            </a:lvl3pPr>
            <a:lvl4pPr marL="1828800" lvl="3" indent="-228600" algn="l">
              <a:lnSpc>
                <a:spcPct val="100000"/>
              </a:lnSpc>
              <a:spcBef>
                <a:spcPts val="600"/>
              </a:spcBef>
              <a:spcAft>
                <a:spcPts val="0"/>
              </a:spcAft>
              <a:buClr>
                <a:schemeClr val="dk1"/>
              </a:buClr>
              <a:buSzPts val="1600"/>
              <a:buNone/>
              <a:defRPr sz="1600" b="1"/>
            </a:lvl4pPr>
            <a:lvl5pPr marL="2286000" lvl="4" indent="-228600" algn="l">
              <a:lnSpc>
                <a:spcPct val="100000"/>
              </a:lnSpc>
              <a:spcBef>
                <a:spcPts val="600"/>
              </a:spcBef>
              <a:spcAft>
                <a:spcPts val="0"/>
              </a:spcAft>
              <a:buClr>
                <a:schemeClr val="dk1"/>
              </a:buClr>
              <a:buSzPts val="160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42" name="Google Shape;142;p48"/>
          <p:cNvSpPr txBox="1">
            <a:spLocks noGrp="1"/>
          </p:cNvSpPr>
          <p:nvPr>
            <p:ph type="body" idx="2"/>
          </p:nvPr>
        </p:nvSpPr>
        <p:spPr>
          <a:xfrm>
            <a:off x="630238" y="2505075"/>
            <a:ext cx="386873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48"/>
          <p:cNvSpPr txBox="1">
            <a:spLocks noGrp="1"/>
          </p:cNvSpPr>
          <p:nvPr>
            <p:ph type="body" idx="3"/>
          </p:nvPr>
        </p:nvSpPr>
        <p:spPr>
          <a:xfrm>
            <a:off x="4629150" y="1681163"/>
            <a:ext cx="38877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Clr>
                <a:schemeClr val="dk1"/>
              </a:buClr>
              <a:buSzPts val="2400"/>
              <a:buNone/>
              <a:defRPr sz="2400" b="1"/>
            </a:lvl1pPr>
            <a:lvl2pPr marL="914400" lvl="1" indent="-228600" algn="l">
              <a:lnSpc>
                <a:spcPct val="100000"/>
              </a:lnSpc>
              <a:spcBef>
                <a:spcPts val="600"/>
              </a:spcBef>
              <a:spcAft>
                <a:spcPts val="0"/>
              </a:spcAft>
              <a:buClr>
                <a:schemeClr val="dk1"/>
              </a:buClr>
              <a:buSzPts val="2000"/>
              <a:buNone/>
              <a:defRPr sz="2000" b="1"/>
            </a:lvl2pPr>
            <a:lvl3pPr marL="1371600" lvl="2" indent="-228600" algn="l">
              <a:lnSpc>
                <a:spcPct val="100000"/>
              </a:lnSpc>
              <a:spcBef>
                <a:spcPts val="600"/>
              </a:spcBef>
              <a:spcAft>
                <a:spcPts val="0"/>
              </a:spcAft>
              <a:buClr>
                <a:schemeClr val="dk1"/>
              </a:buClr>
              <a:buSzPts val="1800"/>
              <a:buNone/>
              <a:defRPr sz="1800" b="1"/>
            </a:lvl3pPr>
            <a:lvl4pPr marL="1828800" lvl="3" indent="-228600" algn="l">
              <a:lnSpc>
                <a:spcPct val="100000"/>
              </a:lnSpc>
              <a:spcBef>
                <a:spcPts val="600"/>
              </a:spcBef>
              <a:spcAft>
                <a:spcPts val="0"/>
              </a:spcAft>
              <a:buClr>
                <a:schemeClr val="dk1"/>
              </a:buClr>
              <a:buSzPts val="1600"/>
              <a:buNone/>
              <a:defRPr sz="1600" b="1"/>
            </a:lvl4pPr>
            <a:lvl5pPr marL="2286000" lvl="4" indent="-228600" algn="l">
              <a:lnSpc>
                <a:spcPct val="100000"/>
              </a:lnSpc>
              <a:spcBef>
                <a:spcPts val="600"/>
              </a:spcBef>
              <a:spcAft>
                <a:spcPts val="0"/>
              </a:spcAft>
              <a:buClr>
                <a:schemeClr val="dk1"/>
              </a:buClr>
              <a:buSzPts val="160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44" name="Google Shape;144;p48"/>
          <p:cNvSpPr txBox="1">
            <a:spLocks noGrp="1"/>
          </p:cNvSpPr>
          <p:nvPr>
            <p:ph type="body" idx="4"/>
          </p:nvPr>
        </p:nvSpPr>
        <p:spPr>
          <a:xfrm>
            <a:off x="4629150" y="2505075"/>
            <a:ext cx="38877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4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46" name="Google Shape;146;p4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47" name="Google Shape;147;p4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8"/>
        <p:cNvGrpSpPr/>
        <p:nvPr/>
      </p:nvGrpSpPr>
      <p:grpSpPr>
        <a:xfrm>
          <a:off x="0" y="0"/>
          <a:ext cx="0" cy="0"/>
          <a:chOff x="0" y="0"/>
          <a:chExt cx="0" cy="0"/>
        </a:xfrm>
      </p:grpSpPr>
      <p:sp>
        <p:nvSpPr>
          <p:cNvPr id="149" name="Google Shape;149;p4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 name="Google Shape;150;p49"/>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51" name="Google Shape;151;p49"/>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52" name="Google Shape;152;p49"/>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Center copy 1" type="tx">
  <p:cSld name="TITLE_AND_BODY">
    <p:spTree>
      <p:nvGrpSpPr>
        <p:cNvPr id="1" name="Shape 21"/>
        <p:cNvGrpSpPr/>
        <p:nvPr/>
      </p:nvGrpSpPr>
      <p:grpSpPr>
        <a:xfrm>
          <a:off x="0" y="0"/>
          <a:ext cx="0" cy="0"/>
          <a:chOff x="0" y="0"/>
          <a:chExt cx="0" cy="0"/>
        </a:xfrm>
      </p:grpSpPr>
      <p:sp>
        <p:nvSpPr>
          <p:cNvPr id="22" name="Google Shape;22;p32"/>
          <p:cNvSpPr/>
          <p:nvPr/>
        </p:nvSpPr>
        <p:spPr>
          <a:xfrm>
            <a:off x="2070" y="-21667"/>
            <a:ext cx="9144001" cy="582491"/>
          </a:xfrm>
          <a:prstGeom prst="rect">
            <a:avLst/>
          </a:prstGeom>
          <a:solidFill>
            <a:srgbClr val="256800"/>
          </a:solidFill>
          <a:ln>
            <a:noFill/>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687"/>
              <a:buFont typeface="Arial"/>
              <a:buNone/>
            </a:pPr>
            <a:endParaRPr sz="1687" b="0" i="0" u="none" strike="noStrike" cap="none">
              <a:solidFill>
                <a:srgbClr val="000000"/>
              </a:solidFill>
              <a:latin typeface="Arial"/>
              <a:ea typeface="Arial"/>
              <a:cs typeface="Arial"/>
              <a:sym typeface="Arial"/>
            </a:endParaRPr>
          </a:p>
        </p:txBody>
      </p:sp>
      <p:sp>
        <p:nvSpPr>
          <p:cNvPr id="23" name="Google Shape;23;p32"/>
          <p:cNvSpPr txBox="1">
            <a:spLocks noGrp="1"/>
          </p:cNvSpPr>
          <p:nvPr>
            <p:ph type="title"/>
          </p:nvPr>
        </p:nvSpPr>
        <p:spPr>
          <a:xfrm>
            <a:off x="87703" y="70484"/>
            <a:ext cx="8932876" cy="469627"/>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672"/>
              <a:buNone/>
              <a:defRPr sz="2672">
                <a:solidFill>
                  <a:srgbClr val="FFFFFF"/>
                </a:solidFill>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pic>
        <p:nvPicPr>
          <p:cNvPr id="24" name="Google Shape;24;p32"/>
          <p:cNvPicPr preferRelativeResize="0"/>
          <p:nvPr/>
        </p:nvPicPr>
        <p:blipFill rotWithShape="1">
          <a:blip r:embed="rId2">
            <a:alphaModFix/>
          </a:blip>
          <a:srcRect/>
          <a:stretch/>
        </p:blipFill>
        <p:spPr>
          <a:xfrm>
            <a:off x="8283267" y="6271259"/>
            <a:ext cx="733302" cy="344334"/>
          </a:xfrm>
          <a:prstGeom prst="rect">
            <a:avLst/>
          </a:prstGeom>
          <a:noFill/>
          <a:ln>
            <a:noFill/>
          </a:ln>
        </p:spPr>
      </p:pic>
      <p:cxnSp>
        <p:nvCxnSpPr>
          <p:cNvPr id="25" name="Google Shape;25;p32"/>
          <p:cNvCxnSpPr/>
          <p:nvPr/>
        </p:nvCxnSpPr>
        <p:spPr>
          <a:xfrm>
            <a:off x="88562" y="6253969"/>
            <a:ext cx="8931158" cy="1"/>
          </a:xfrm>
          <a:prstGeom prst="straightConnector1">
            <a:avLst/>
          </a:prstGeom>
          <a:noFill/>
          <a:ln w="9525" cap="flat" cmpd="sng">
            <a:solidFill>
              <a:srgbClr val="583F34"/>
            </a:solidFill>
            <a:prstDash val="solid"/>
            <a:miter lim="4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3"/>
        <p:cNvGrpSpPr/>
        <p:nvPr/>
      </p:nvGrpSpPr>
      <p:grpSpPr>
        <a:xfrm>
          <a:off x="0" y="0"/>
          <a:ext cx="0" cy="0"/>
          <a:chOff x="0" y="0"/>
          <a:chExt cx="0" cy="0"/>
        </a:xfrm>
      </p:grpSpPr>
      <p:sp>
        <p:nvSpPr>
          <p:cNvPr id="154" name="Google Shape;154;p50"/>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55" name="Google Shape;155;p50"/>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56" name="Google Shape;156;p50"/>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7"/>
        <p:cNvGrpSpPr/>
        <p:nvPr/>
      </p:nvGrpSpPr>
      <p:grpSpPr>
        <a:xfrm>
          <a:off x="0" y="0"/>
          <a:ext cx="0" cy="0"/>
          <a:chOff x="0" y="0"/>
          <a:chExt cx="0" cy="0"/>
        </a:xfrm>
      </p:grpSpPr>
      <p:sp>
        <p:nvSpPr>
          <p:cNvPr id="158" name="Google Shape;158;p51"/>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9" name="Google Shape;159;p51"/>
          <p:cNvSpPr txBox="1">
            <a:spLocks noGrp="1"/>
          </p:cNvSpPr>
          <p:nvPr>
            <p:ph type="body" idx="1"/>
          </p:nvPr>
        </p:nvSpPr>
        <p:spPr>
          <a:xfrm>
            <a:off x="3887788" y="987425"/>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0"/>
              </a:spcBef>
              <a:spcAft>
                <a:spcPts val="0"/>
              </a:spcAft>
              <a:buClr>
                <a:schemeClr val="dk1"/>
              </a:buClr>
              <a:buSzPts val="3200"/>
              <a:buChar char="•"/>
              <a:defRPr sz="3200"/>
            </a:lvl1pPr>
            <a:lvl2pPr marL="914400" lvl="1" indent="-406400" algn="l">
              <a:lnSpc>
                <a:spcPct val="100000"/>
              </a:lnSpc>
              <a:spcBef>
                <a:spcPts val="600"/>
              </a:spcBef>
              <a:spcAft>
                <a:spcPts val="0"/>
              </a:spcAft>
              <a:buClr>
                <a:schemeClr val="dk1"/>
              </a:buClr>
              <a:buSzPts val="2800"/>
              <a:buChar char="•"/>
              <a:defRPr sz="2800"/>
            </a:lvl2pPr>
            <a:lvl3pPr marL="1371600" lvl="2" indent="-381000" algn="l">
              <a:lnSpc>
                <a:spcPct val="100000"/>
              </a:lnSpc>
              <a:spcBef>
                <a:spcPts val="600"/>
              </a:spcBef>
              <a:spcAft>
                <a:spcPts val="0"/>
              </a:spcAft>
              <a:buClr>
                <a:schemeClr val="dk1"/>
              </a:buClr>
              <a:buSzPts val="2400"/>
              <a:buChar char="•"/>
              <a:defRPr sz="2400"/>
            </a:lvl3pPr>
            <a:lvl4pPr marL="1828800" lvl="3" indent="-355600" algn="l">
              <a:lnSpc>
                <a:spcPct val="100000"/>
              </a:lnSpc>
              <a:spcBef>
                <a:spcPts val="600"/>
              </a:spcBef>
              <a:spcAft>
                <a:spcPts val="0"/>
              </a:spcAft>
              <a:buClr>
                <a:schemeClr val="dk1"/>
              </a:buClr>
              <a:buSzPts val="2000"/>
              <a:buChar char="•"/>
              <a:defRPr sz="2000"/>
            </a:lvl4pPr>
            <a:lvl5pPr marL="2286000" lvl="4" indent="-355600" algn="l">
              <a:lnSpc>
                <a:spcPct val="100000"/>
              </a:lnSpc>
              <a:spcBef>
                <a:spcPts val="600"/>
              </a:spcBef>
              <a:spcAft>
                <a:spcPts val="0"/>
              </a:spcAft>
              <a:buClr>
                <a:schemeClr val="dk1"/>
              </a:buClr>
              <a:buSzPts val="2000"/>
              <a:buChar char="•"/>
              <a:defRPr sz="2000"/>
            </a:lvl5pPr>
            <a:lvl6pPr marL="2743200" lvl="5" indent="-355600" algn="l">
              <a:lnSpc>
                <a:spcPct val="90000"/>
              </a:lnSpc>
              <a:spcBef>
                <a:spcPts val="6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60" name="Google Shape;160;p51"/>
          <p:cNvSpPr txBox="1">
            <a:spLocks noGrp="1"/>
          </p:cNvSpPr>
          <p:nvPr>
            <p:ph type="body" idx="2"/>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1600"/>
              <a:buNone/>
              <a:defRPr sz="1600"/>
            </a:lvl1pPr>
            <a:lvl2pPr marL="914400" lvl="1" indent="-228600" algn="l">
              <a:lnSpc>
                <a:spcPct val="100000"/>
              </a:lnSpc>
              <a:spcBef>
                <a:spcPts val="600"/>
              </a:spcBef>
              <a:spcAft>
                <a:spcPts val="0"/>
              </a:spcAft>
              <a:buClr>
                <a:schemeClr val="dk1"/>
              </a:buClr>
              <a:buSzPts val="1400"/>
              <a:buNone/>
              <a:defRPr sz="1400"/>
            </a:lvl2pPr>
            <a:lvl3pPr marL="1371600" lvl="2" indent="-228600" algn="l">
              <a:lnSpc>
                <a:spcPct val="100000"/>
              </a:lnSpc>
              <a:spcBef>
                <a:spcPts val="600"/>
              </a:spcBef>
              <a:spcAft>
                <a:spcPts val="0"/>
              </a:spcAft>
              <a:buClr>
                <a:schemeClr val="dk1"/>
              </a:buClr>
              <a:buSzPts val="1200"/>
              <a:buNone/>
              <a:defRPr sz="1200"/>
            </a:lvl3pPr>
            <a:lvl4pPr marL="1828800" lvl="3" indent="-228600" algn="l">
              <a:lnSpc>
                <a:spcPct val="100000"/>
              </a:lnSpc>
              <a:spcBef>
                <a:spcPts val="600"/>
              </a:spcBef>
              <a:spcAft>
                <a:spcPts val="0"/>
              </a:spcAft>
              <a:buClr>
                <a:schemeClr val="dk1"/>
              </a:buClr>
              <a:buSzPts val="1000"/>
              <a:buNone/>
              <a:defRPr sz="1000"/>
            </a:lvl4pPr>
            <a:lvl5pPr marL="2286000" lvl="4" indent="-228600" algn="l">
              <a:lnSpc>
                <a:spcPct val="100000"/>
              </a:lnSpc>
              <a:spcBef>
                <a:spcPts val="600"/>
              </a:spcBef>
              <a:spcAft>
                <a:spcPts val="0"/>
              </a:spcAft>
              <a:buClr>
                <a:schemeClr val="dk1"/>
              </a:buClr>
              <a:buSzPts val="1000"/>
              <a:buNone/>
              <a:defRPr sz="1000"/>
            </a:lvl5pPr>
            <a:lvl6pPr marL="2743200" lvl="5" indent="-228600" algn="l">
              <a:lnSpc>
                <a:spcPct val="90000"/>
              </a:lnSpc>
              <a:spcBef>
                <a:spcPts val="6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61" name="Google Shape;161;p51"/>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62" name="Google Shape;162;p51"/>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63" name="Google Shape;163;p51"/>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4"/>
        <p:cNvGrpSpPr/>
        <p:nvPr/>
      </p:nvGrpSpPr>
      <p:grpSpPr>
        <a:xfrm>
          <a:off x="0" y="0"/>
          <a:ext cx="0" cy="0"/>
          <a:chOff x="0" y="0"/>
          <a:chExt cx="0" cy="0"/>
        </a:xfrm>
      </p:grpSpPr>
      <p:sp>
        <p:nvSpPr>
          <p:cNvPr id="165" name="Google Shape;165;p52"/>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6" name="Google Shape;166;p52"/>
          <p:cNvSpPr>
            <a:spLocks noGrp="1"/>
          </p:cNvSpPr>
          <p:nvPr>
            <p:ph type="pic" idx="2"/>
          </p:nvPr>
        </p:nvSpPr>
        <p:spPr>
          <a:xfrm>
            <a:off x="3887788" y="987425"/>
            <a:ext cx="4629150" cy="4873625"/>
          </a:xfrm>
          <a:prstGeom prst="rect">
            <a:avLst/>
          </a:prstGeom>
          <a:noFill/>
          <a:ln>
            <a:noFill/>
          </a:ln>
        </p:spPr>
      </p:sp>
      <p:sp>
        <p:nvSpPr>
          <p:cNvPr id="167" name="Google Shape;167;p52"/>
          <p:cNvSpPr txBox="1">
            <a:spLocks noGrp="1"/>
          </p:cNvSpPr>
          <p:nvPr>
            <p:ph type="body" idx="1"/>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1600"/>
              <a:buNone/>
              <a:defRPr sz="1600"/>
            </a:lvl1pPr>
            <a:lvl2pPr marL="914400" lvl="1" indent="-228600" algn="l">
              <a:lnSpc>
                <a:spcPct val="100000"/>
              </a:lnSpc>
              <a:spcBef>
                <a:spcPts val="600"/>
              </a:spcBef>
              <a:spcAft>
                <a:spcPts val="0"/>
              </a:spcAft>
              <a:buClr>
                <a:schemeClr val="dk1"/>
              </a:buClr>
              <a:buSzPts val="1400"/>
              <a:buNone/>
              <a:defRPr sz="1400"/>
            </a:lvl2pPr>
            <a:lvl3pPr marL="1371600" lvl="2" indent="-228600" algn="l">
              <a:lnSpc>
                <a:spcPct val="100000"/>
              </a:lnSpc>
              <a:spcBef>
                <a:spcPts val="600"/>
              </a:spcBef>
              <a:spcAft>
                <a:spcPts val="0"/>
              </a:spcAft>
              <a:buClr>
                <a:schemeClr val="dk1"/>
              </a:buClr>
              <a:buSzPts val="1200"/>
              <a:buNone/>
              <a:defRPr sz="1200"/>
            </a:lvl3pPr>
            <a:lvl4pPr marL="1828800" lvl="3" indent="-228600" algn="l">
              <a:lnSpc>
                <a:spcPct val="100000"/>
              </a:lnSpc>
              <a:spcBef>
                <a:spcPts val="600"/>
              </a:spcBef>
              <a:spcAft>
                <a:spcPts val="0"/>
              </a:spcAft>
              <a:buClr>
                <a:schemeClr val="dk1"/>
              </a:buClr>
              <a:buSzPts val="1000"/>
              <a:buNone/>
              <a:defRPr sz="1000"/>
            </a:lvl4pPr>
            <a:lvl5pPr marL="2286000" lvl="4" indent="-228600" algn="l">
              <a:lnSpc>
                <a:spcPct val="100000"/>
              </a:lnSpc>
              <a:spcBef>
                <a:spcPts val="600"/>
              </a:spcBef>
              <a:spcAft>
                <a:spcPts val="0"/>
              </a:spcAft>
              <a:buClr>
                <a:schemeClr val="dk1"/>
              </a:buClr>
              <a:buSzPts val="1000"/>
              <a:buNone/>
              <a:defRPr sz="1000"/>
            </a:lvl5pPr>
            <a:lvl6pPr marL="2743200" lvl="5" indent="-228600" algn="l">
              <a:lnSpc>
                <a:spcPct val="90000"/>
              </a:lnSpc>
              <a:spcBef>
                <a:spcPts val="6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68" name="Google Shape;168;p52"/>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69" name="Google Shape;169;p52"/>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70" name="Google Shape;170;p52"/>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71"/>
        <p:cNvGrpSpPr/>
        <p:nvPr/>
      </p:nvGrpSpPr>
      <p:grpSpPr>
        <a:xfrm>
          <a:off x="0" y="0"/>
          <a:ext cx="0" cy="0"/>
          <a:chOff x="0" y="0"/>
          <a:chExt cx="0" cy="0"/>
        </a:xfrm>
      </p:grpSpPr>
      <p:sp>
        <p:nvSpPr>
          <p:cNvPr id="172" name="Google Shape;172;p53"/>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53"/>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53"/>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75" name="Google Shape;175;p53"/>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76" name="Google Shape;176;p53"/>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7"/>
        <p:cNvGrpSpPr/>
        <p:nvPr/>
      </p:nvGrpSpPr>
      <p:grpSpPr>
        <a:xfrm>
          <a:off x="0" y="0"/>
          <a:ext cx="0" cy="0"/>
          <a:chOff x="0" y="0"/>
          <a:chExt cx="0" cy="0"/>
        </a:xfrm>
      </p:grpSpPr>
      <p:sp>
        <p:nvSpPr>
          <p:cNvPr id="178" name="Google Shape;178;p54"/>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9" name="Google Shape;179;p54"/>
          <p:cNvSpPr txBox="1">
            <a:spLocks noGrp="1"/>
          </p:cNvSpPr>
          <p:nvPr>
            <p:ph type="body" idx="1"/>
          </p:nvPr>
        </p:nvSpPr>
        <p:spPr>
          <a:xfrm rot="5400000">
            <a:off x="604044" y="389731"/>
            <a:ext cx="5811838" cy="576262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Clr>
                <a:schemeClr val="dk1"/>
              </a:buClr>
              <a:buSzPts val="1800"/>
              <a:buChar char="•"/>
              <a:defRPr/>
            </a:lvl1pPr>
            <a:lvl2pPr marL="914400" lvl="1" indent="-342900" algn="l">
              <a:lnSpc>
                <a:spcPct val="100000"/>
              </a:lnSpc>
              <a:spcBef>
                <a:spcPts val="600"/>
              </a:spcBef>
              <a:spcAft>
                <a:spcPts val="0"/>
              </a:spcAft>
              <a:buClr>
                <a:schemeClr val="dk1"/>
              </a:buClr>
              <a:buSzPts val="1800"/>
              <a:buChar char="•"/>
              <a:defRPr/>
            </a:lvl2pPr>
            <a:lvl3pPr marL="1371600" lvl="2" indent="-342900" algn="l">
              <a:lnSpc>
                <a:spcPct val="100000"/>
              </a:lnSpc>
              <a:spcBef>
                <a:spcPts val="600"/>
              </a:spcBef>
              <a:spcAft>
                <a:spcPts val="0"/>
              </a:spcAft>
              <a:buClr>
                <a:schemeClr val="dk1"/>
              </a:buClr>
              <a:buSzPts val="1800"/>
              <a:buChar char="•"/>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81" name="Google Shape;181;p5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182" name="Google Shape;182;p54"/>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Clr>
                <a:srgbClr val="888888"/>
              </a:buClr>
              <a:buSzPts val="1200"/>
              <a:buFont typeface="Arial"/>
              <a:buNone/>
              <a:defRPr/>
            </a:lvl1pPr>
            <a:lvl2pPr marL="0" lvl="1" indent="0" algn="r">
              <a:lnSpc>
                <a:spcPct val="100000"/>
              </a:lnSpc>
              <a:spcBef>
                <a:spcPts val="0"/>
              </a:spcBef>
              <a:spcAft>
                <a:spcPts val="0"/>
              </a:spcAft>
              <a:buClr>
                <a:srgbClr val="888888"/>
              </a:buClr>
              <a:buSzPts val="1200"/>
              <a:buFont typeface="Arial"/>
              <a:buNone/>
              <a:defRPr/>
            </a:lvl2pPr>
            <a:lvl3pPr marL="0" lvl="2" indent="0" algn="r">
              <a:lnSpc>
                <a:spcPct val="100000"/>
              </a:lnSpc>
              <a:spcBef>
                <a:spcPts val="0"/>
              </a:spcBef>
              <a:spcAft>
                <a:spcPts val="0"/>
              </a:spcAft>
              <a:buClr>
                <a:srgbClr val="888888"/>
              </a:buClr>
              <a:buSzPts val="1200"/>
              <a:buFont typeface="Arial"/>
              <a:buNone/>
              <a:defRPr/>
            </a:lvl3pPr>
            <a:lvl4pPr marL="0" lvl="3" indent="0" algn="r">
              <a:lnSpc>
                <a:spcPct val="100000"/>
              </a:lnSpc>
              <a:spcBef>
                <a:spcPts val="0"/>
              </a:spcBef>
              <a:spcAft>
                <a:spcPts val="0"/>
              </a:spcAft>
              <a:buClr>
                <a:srgbClr val="888888"/>
              </a:buClr>
              <a:buSzPts val="1200"/>
              <a:buFont typeface="Arial"/>
              <a:buNone/>
              <a:defRPr/>
            </a:lvl4pPr>
            <a:lvl5pPr marL="0" lvl="4" indent="0" algn="r">
              <a:lnSpc>
                <a:spcPct val="100000"/>
              </a:lnSpc>
              <a:spcBef>
                <a:spcPts val="0"/>
              </a:spcBef>
              <a:spcAft>
                <a:spcPts val="0"/>
              </a:spcAft>
              <a:buClr>
                <a:srgbClr val="888888"/>
              </a:buClr>
              <a:buSzPts val="1200"/>
              <a:buFont typeface="Arial"/>
              <a:buNone/>
              <a:defRPr/>
            </a:lvl5pPr>
            <a:lvl6pPr marL="0" lvl="5" indent="0" algn="r">
              <a:lnSpc>
                <a:spcPct val="100000"/>
              </a:lnSpc>
              <a:spcBef>
                <a:spcPts val="0"/>
              </a:spcBef>
              <a:spcAft>
                <a:spcPts val="0"/>
              </a:spcAft>
              <a:buClr>
                <a:srgbClr val="888888"/>
              </a:buClr>
              <a:buSzPts val="1200"/>
              <a:buFont typeface="Arial"/>
              <a:buNone/>
              <a:defRPr/>
            </a:lvl6pPr>
            <a:lvl7pPr marL="0" lvl="6" indent="0" algn="r">
              <a:lnSpc>
                <a:spcPct val="100000"/>
              </a:lnSpc>
              <a:spcBef>
                <a:spcPts val="0"/>
              </a:spcBef>
              <a:spcAft>
                <a:spcPts val="0"/>
              </a:spcAft>
              <a:buClr>
                <a:srgbClr val="888888"/>
              </a:buClr>
              <a:buSzPts val="1200"/>
              <a:buFont typeface="Arial"/>
              <a:buNone/>
              <a:defRPr/>
            </a:lvl7pPr>
            <a:lvl8pPr marL="0" lvl="7" indent="0" algn="r">
              <a:lnSpc>
                <a:spcPct val="100000"/>
              </a:lnSpc>
              <a:spcBef>
                <a:spcPts val="0"/>
              </a:spcBef>
              <a:spcAft>
                <a:spcPts val="0"/>
              </a:spcAft>
              <a:buClr>
                <a:srgbClr val="888888"/>
              </a:buClr>
              <a:buSzPts val="1200"/>
              <a:buFont typeface="Arial"/>
              <a:buNone/>
              <a:defRPr/>
            </a:lvl8pPr>
            <a:lvl9pPr marL="0" lvl="8" indent="0" algn="r">
              <a:lnSpc>
                <a:spcPct val="100000"/>
              </a:lnSpc>
              <a:spcBef>
                <a:spcPts val="0"/>
              </a:spcBef>
              <a:spcAft>
                <a:spcPts val="0"/>
              </a:spcAft>
              <a:buClr>
                <a:srgbClr val="888888"/>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Center copy 1 1">
  <p:cSld name="TITLE_AND_BODY_1">
    <p:spTree>
      <p:nvGrpSpPr>
        <p:cNvPr id="1" name="Shape 27"/>
        <p:cNvGrpSpPr/>
        <p:nvPr/>
      </p:nvGrpSpPr>
      <p:grpSpPr>
        <a:xfrm>
          <a:off x="0" y="0"/>
          <a:ext cx="0" cy="0"/>
          <a:chOff x="0" y="0"/>
          <a:chExt cx="0" cy="0"/>
        </a:xfrm>
      </p:grpSpPr>
      <p:sp>
        <p:nvSpPr>
          <p:cNvPr id="28" name="Google Shape;28;g279b0384b52_0_50"/>
          <p:cNvSpPr/>
          <p:nvPr/>
        </p:nvSpPr>
        <p:spPr>
          <a:xfrm>
            <a:off x="2070" y="-21667"/>
            <a:ext cx="9144000" cy="582600"/>
          </a:xfrm>
          <a:prstGeom prst="rect">
            <a:avLst/>
          </a:prstGeom>
          <a:solidFill>
            <a:srgbClr val="256800"/>
          </a:solidFill>
          <a:ln>
            <a:noFill/>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687"/>
              <a:buFont typeface="Arial"/>
              <a:buNone/>
            </a:pPr>
            <a:endParaRPr sz="1687" b="0" i="0" u="none" strike="noStrike" cap="none">
              <a:solidFill>
                <a:srgbClr val="000000"/>
              </a:solidFill>
              <a:latin typeface="Arial"/>
              <a:ea typeface="Arial"/>
              <a:cs typeface="Arial"/>
              <a:sym typeface="Arial"/>
            </a:endParaRPr>
          </a:p>
        </p:txBody>
      </p:sp>
      <p:sp>
        <p:nvSpPr>
          <p:cNvPr id="29" name="Google Shape;29;g279b0384b52_0_50"/>
          <p:cNvSpPr txBox="1">
            <a:spLocks noGrp="1"/>
          </p:cNvSpPr>
          <p:nvPr>
            <p:ph type="title"/>
          </p:nvPr>
        </p:nvSpPr>
        <p:spPr>
          <a:xfrm>
            <a:off x="87703" y="70484"/>
            <a:ext cx="8932800" cy="469500"/>
          </a:xfrm>
          <a:prstGeom prst="rect">
            <a:avLst/>
          </a:prstGeom>
          <a:noFill/>
          <a:ln>
            <a:noFill/>
          </a:ln>
        </p:spPr>
        <p:txBody>
          <a:bodyPr spcFirstLastPara="1" wrap="square" lIns="91425" tIns="91425" rIns="91425" bIns="91425" anchor="ctr" anchorCtr="0">
            <a:noAutofit/>
          </a:bodyPr>
          <a:lstStyle>
            <a:lvl1pPr lvl="0" algn="l" rtl="0">
              <a:lnSpc>
                <a:spcPct val="100000"/>
              </a:lnSpc>
              <a:spcBef>
                <a:spcPts val="0"/>
              </a:spcBef>
              <a:spcAft>
                <a:spcPts val="0"/>
              </a:spcAft>
              <a:buSzPts val="2672"/>
              <a:buNone/>
              <a:defRPr sz="2672">
                <a:solidFill>
                  <a:srgbClr val="FFFFFF"/>
                </a:solidFill>
                <a:latin typeface="Arial"/>
                <a:ea typeface="Arial"/>
                <a:cs typeface="Arial"/>
                <a:sym typeface="Arial"/>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pic>
        <p:nvPicPr>
          <p:cNvPr id="30" name="Google Shape;30;g279b0384b52_0_50"/>
          <p:cNvPicPr preferRelativeResize="0"/>
          <p:nvPr/>
        </p:nvPicPr>
        <p:blipFill rotWithShape="1">
          <a:blip r:embed="rId2">
            <a:alphaModFix/>
          </a:blip>
          <a:srcRect/>
          <a:stretch/>
        </p:blipFill>
        <p:spPr>
          <a:xfrm>
            <a:off x="8283267" y="6271259"/>
            <a:ext cx="733302" cy="344334"/>
          </a:xfrm>
          <a:prstGeom prst="rect">
            <a:avLst/>
          </a:prstGeom>
          <a:noFill/>
          <a:ln>
            <a:noFill/>
          </a:ln>
        </p:spPr>
      </p:pic>
      <p:cxnSp>
        <p:nvCxnSpPr>
          <p:cNvPr id="31" name="Google Shape;31;g279b0384b52_0_50"/>
          <p:cNvCxnSpPr/>
          <p:nvPr/>
        </p:nvCxnSpPr>
        <p:spPr>
          <a:xfrm>
            <a:off x="88562" y="6253969"/>
            <a:ext cx="8931300" cy="0"/>
          </a:xfrm>
          <a:prstGeom prst="straightConnector1">
            <a:avLst/>
          </a:prstGeom>
          <a:noFill/>
          <a:ln w="9525" cap="flat" cmpd="sng">
            <a:solidFill>
              <a:srgbClr val="583F34"/>
            </a:solidFill>
            <a:prstDash val="solid"/>
            <a:miter lim="400000"/>
            <a:headEnd type="none" w="sm" len="sm"/>
            <a:tailEnd type="none" w="sm" len="sm"/>
          </a:ln>
        </p:spPr>
      </p:cxnSp>
      <p:pic>
        <p:nvPicPr>
          <p:cNvPr id="33" name="Google Shape;33;g279b0384b52_0_50"/>
          <p:cNvPicPr preferRelativeResize="0"/>
          <p:nvPr/>
        </p:nvPicPr>
        <p:blipFill rotWithShape="1">
          <a:blip r:embed="rId3">
            <a:alphaModFix/>
          </a:blip>
          <a:srcRect/>
          <a:stretch/>
        </p:blipFill>
        <p:spPr>
          <a:xfrm>
            <a:off x="230565" y="6418481"/>
            <a:ext cx="937618" cy="33039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4"/>
        <p:cNvGrpSpPr/>
        <p:nvPr/>
      </p:nvGrpSpPr>
      <p:grpSpPr>
        <a:xfrm>
          <a:off x="0" y="0"/>
          <a:ext cx="0" cy="0"/>
          <a:chOff x="0" y="0"/>
          <a:chExt cx="0" cy="0"/>
        </a:xfrm>
      </p:grpSpPr>
      <p:sp>
        <p:nvSpPr>
          <p:cNvPr id="35" name="Google Shape;35;p3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36" name="Google Shape;36;p33"/>
          <p:cNvSpPr txBox="1">
            <a:spLocks noGrp="1"/>
          </p:cNvSpPr>
          <p:nvPr>
            <p:ph type="body" idx="1"/>
          </p:nvPr>
        </p:nvSpPr>
        <p:spPr>
          <a:xfrm>
            <a:off x="457200" y="1600200"/>
            <a:ext cx="8229600" cy="4525963"/>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7" name="Google Shape;37;p33"/>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3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39" name="Google Shape;39;p33"/>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1"/>
        <p:cNvGrpSpPr/>
        <p:nvPr/>
      </p:nvGrpSpPr>
      <p:grpSpPr>
        <a:xfrm>
          <a:off x="0" y="0"/>
          <a:ext cx="0" cy="0"/>
          <a:chOff x="0" y="0"/>
          <a:chExt cx="0" cy="0"/>
        </a:xfrm>
      </p:grpSpPr>
      <p:sp>
        <p:nvSpPr>
          <p:cNvPr id="42" name="Google Shape;42;p34"/>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43" name="Google Shape;43;p3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34"/>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Google Shape;45;p34"/>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47" name="Google Shape;47;p34"/>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5"/>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1" name="Google Shape;51;p3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3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53" name="Google Shape;53;p35"/>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36"/>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7" name="Google Shape;57;p36"/>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58" name="Google Shape;58;p3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3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60" name="Google Shape;60;p36"/>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3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64" name="Google Shape;64;p37"/>
          <p:cNvSpPr txBox="1">
            <a:spLocks noGrp="1"/>
          </p:cNvSpPr>
          <p:nvPr>
            <p:ph type="body" idx="1"/>
          </p:nvPr>
        </p:nvSpPr>
        <p:spPr>
          <a:xfrm>
            <a:off x="457200" y="1535112"/>
            <a:ext cx="4040187" cy="639762"/>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5" name="Google Shape;65;p37"/>
          <p:cNvSpPr txBox="1">
            <a:spLocks noGrp="1"/>
          </p:cNvSpPr>
          <p:nvPr>
            <p:ph type="body" idx="2"/>
          </p:nvPr>
        </p:nvSpPr>
        <p:spPr>
          <a:xfrm>
            <a:off x="457200" y="2174875"/>
            <a:ext cx="4040187" cy="3951286"/>
          </a:xfrm>
          <a:prstGeom prst="rect">
            <a:avLst/>
          </a:prstGeom>
          <a:noFill/>
          <a:ln>
            <a:noFill/>
          </a:ln>
        </p:spPr>
        <p:txBody>
          <a:bodyPr spcFirstLastPara="1" wrap="square" lIns="91425" tIns="91425" rIns="91425" bIns="91425"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6" name="Google Shape;66;p37"/>
          <p:cNvSpPr txBox="1">
            <a:spLocks noGrp="1"/>
          </p:cNvSpPr>
          <p:nvPr>
            <p:ph type="body" idx="3"/>
          </p:nvPr>
        </p:nvSpPr>
        <p:spPr>
          <a:xfrm>
            <a:off x="4645025" y="1535112"/>
            <a:ext cx="4041773" cy="639762"/>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7" name="Google Shape;67;p37"/>
          <p:cNvSpPr txBox="1">
            <a:spLocks noGrp="1"/>
          </p:cNvSpPr>
          <p:nvPr>
            <p:ph type="body" idx="4"/>
          </p:nvPr>
        </p:nvSpPr>
        <p:spPr>
          <a:xfrm>
            <a:off x="4645025" y="2174875"/>
            <a:ext cx="4041773" cy="3951286"/>
          </a:xfrm>
          <a:prstGeom prst="rect">
            <a:avLst/>
          </a:prstGeom>
          <a:noFill/>
          <a:ln>
            <a:noFill/>
          </a:ln>
        </p:spPr>
        <p:txBody>
          <a:bodyPr spcFirstLastPara="1" wrap="square" lIns="91425" tIns="91425" rIns="91425" bIns="91425"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8" name="Google Shape;68;p3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70" name="Google Shape;70;p37"/>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2"/>
        <p:cNvGrpSpPr/>
        <p:nvPr/>
      </p:nvGrpSpPr>
      <p:grpSpPr>
        <a:xfrm>
          <a:off x="0" y="0"/>
          <a:ext cx="0" cy="0"/>
          <a:chOff x="0" y="0"/>
          <a:chExt cx="0" cy="0"/>
        </a:xfrm>
      </p:grpSpPr>
      <p:sp>
        <p:nvSpPr>
          <p:cNvPr id="73" name="Google Shape;73;p3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4" name="Google Shape;74;p3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Google Shape;75;p3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6" name="Google Shape;76;p3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3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pic>
        <p:nvPicPr>
          <p:cNvPr id="78" name="Google Shape;78;p38"/>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11" name="Google Shape;11;p30"/>
          <p:cNvSpPr txBox="1">
            <a:spLocks noGrp="1"/>
          </p:cNvSpPr>
          <p:nvPr>
            <p:ph type="body" idx="1"/>
          </p:nvPr>
        </p:nvSpPr>
        <p:spPr>
          <a:xfrm>
            <a:off x="457200" y="1600200"/>
            <a:ext cx="8229600" cy="4525963"/>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09" name="Google Shape;109;p43"/>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0" name="Google Shape;110;p4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6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Google Shape;111;p43"/>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43"/>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3" name="Google Shape;113;p43"/>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3" Type="http://schemas.openxmlformats.org/officeDocument/2006/relationships/image" Target="../media/image11.jpg"/><Relationship Id="rId7" Type="http://schemas.openxmlformats.org/officeDocument/2006/relationships/image" Target="../media/image15.jpg"/><Relationship Id="rId12"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1.jp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QdfGCscTMak"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jp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4.jpg"/><Relationship Id="rId4" Type="http://schemas.openxmlformats.org/officeDocument/2006/relationships/image" Target="../media/image3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
          <p:cNvSpPr/>
          <p:nvPr/>
        </p:nvSpPr>
        <p:spPr>
          <a:xfrm>
            <a:off x="1742536" y="701124"/>
            <a:ext cx="5771072" cy="4975062"/>
          </a:xfrm>
          <a:prstGeom prst="triangle">
            <a:avLst>
              <a:gd name="adj" fmla="val 50000"/>
            </a:avLst>
          </a:prstGeom>
          <a:solidFill>
            <a:srgbClr val="256800">
              <a:alpha val="49803"/>
            </a:srgbClr>
          </a:solidFill>
          <a:ln w="25400" cap="flat" cmpd="sng">
            <a:solidFill>
              <a:srgbClr val="2568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9" name="Google Shape;189;p1"/>
          <p:cNvSpPr txBox="1">
            <a:spLocks noGrp="1"/>
          </p:cNvSpPr>
          <p:nvPr>
            <p:ph type="title"/>
          </p:nvPr>
        </p:nvSpPr>
        <p:spPr>
          <a:xfrm>
            <a:off x="513263" y="2334012"/>
            <a:ext cx="8229600" cy="1143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100"/>
              <a:buNone/>
            </a:pPr>
            <a:r>
              <a:rPr lang="en-US">
                <a:solidFill>
                  <a:srgbClr val="583F34"/>
                </a:solidFill>
                <a:latin typeface="Arial"/>
                <a:ea typeface="Arial"/>
                <a:cs typeface="Arial"/>
                <a:sym typeface="Arial"/>
              </a:rPr>
              <a:t>Unity</a:t>
            </a:r>
            <a:r>
              <a:rPr lang="en-US" sz="4400" b="0" i="0" u="none" strike="noStrike" cap="none">
                <a:solidFill>
                  <a:srgbClr val="583F34"/>
                </a:solidFill>
                <a:latin typeface="Arial"/>
                <a:ea typeface="Arial"/>
                <a:cs typeface="Arial"/>
                <a:sym typeface="Arial"/>
              </a:rPr>
              <a:t> and Diversity</a:t>
            </a:r>
            <a:endParaRPr/>
          </a:p>
        </p:txBody>
      </p:sp>
      <p:sp>
        <p:nvSpPr>
          <p:cNvPr id="190" name="Google Shape;190;p1"/>
          <p:cNvSpPr txBox="1">
            <a:spLocks noGrp="1"/>
          </p:cNvSpPr>
          <p:nvPr>
            <p:ph type="subTitle" idx="4294967295"/>
          </p:nvPr>
        </p:nvSpPr>
        <p:spPr>
          <a:xfrm>
            <a:off x="543910" y="3886200"/>
            <a:ext cx="8119241" cy="175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800"/>
              <a:buFont typeface="Arial"/>
              <a:buNone/>
            </a:pPr>
            <a:r>
              <a:rPr lang="en-US" sz="3200" b="0" i="0" u="none" strike="noStrike" cap="none">
                <a:solidFill>
                  <a:srgbClr val="583F34"/>
                </a:solidFill>
                <a:latin typeface="Arial"/>
                <a:ea typeface="Arial"/>
                <a:cs typeface="Arial"/>
                <a:sym typeface="Arial"/>
              </a:rPr>
              <a:t>Big Patterns of Biodiversity in Our World</a:t>
            </a:r>
            <a:endParaRPr/>
          </a:p>
          <a:p>
            <a:pPr marL="0" marR="0" lvl="0" indent="0" algn="ctr" rtl="0">
              <a:lnSpc>
                <a:spcPct val="100000"/>
              </a:lnSpc>
              <a:spcBef>
                <a:spcPts val="640"/>
              </a:spcBef>
              <a:spcAft>
                <a:spcPts val="0"/>
              </a:spcAft>
              <a:buClr>
                <a:srgbClr val="888888"/>
              </a:buClr>
              <a:buSzPts val="800"/>
              <a:buFont typeface="Arial"/>
              <a:buNone/>
            </a:pPr>
            <a:r>
              <a:rPr lang="en-US" sz="3200" b="0" i="0" u="none" strike="noStrike" cap="none">
                <a:solidFill>
                  <a:srgbClr val="583F34"/>
                </a:solidFill>
                <a:latin typeface="Arial"/>
                <a:ea typeface="Arial"/>
                <a:cs typeface="Arial"/>
                <a:sym typeface="Arial"/>
              </a:rPr>
              <a:t>(Seeing the World as a Biologist)</a:t>
            </a:r>
            <a:endParaRPr/>
          </a:p>
        </p:txBody>
      </p:sp>
      <p:sp>
        <p:nvSpPr>
          <p:cNvPr id="191" name="Google Shape;191;p1"/>
          <p:cNvSpPr txBox="1"/>
          <p:nvPr/>
        </p:nvSpPr>
        <p:spPr>
          <a:xfrm>
            <a:off x="3809810" y="5693936"/>
            <a:ext cx="4206210" cy="56189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583F34"/>
              </a:buClr>
              <a:buSzPts val="2800"/>
              <a:buFont typeface="Arial"/>
              <a:buNone/>
            </a:pPr>
            <a:r>
              <a:rPr lang="en-US" sz="2800" b="0" i="1" u="none" strike="noStrike" cap="none">
                <a:solidFill>
                  <a:srgbClr val="583F34"/>
                </a:solidFill>
                <a:latin typeface="Arial"/>
                <a:ea typeface="Arial"/>
                <a:cs typeface="Arial"/>
                <a:sym typeface="Arial"/>
              </a:rPr>
              <a:t>Version August 2018</a:t>
            </a:r>
            <a:endParaRPr sz="2800" b="0" i="1" u="none" strike="noStrike" cap="none">
              <a:solidFill>
                <a:srgbClr val="583F34"/>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0" i="0" u="sng" strike="noStrike" cap="none">
                <a:solidFill>
                  <a:srgbClr val="583F34"/>
                </a:solidFill>
                <a:latin typeface="Calibri"/>
                <a:ea typeface="Calibri"/>
                <a:cs typeface="Calibri"/>
                <a:sym typeface="Calibri"/>
              </a:rPr>
              <a:t>Helpful Guidelines</a:t>
            </a:r>
            <a:endParaRPr/>
          </a:p>
        </p:txBody>
      </p:sp>
      <p:sp>
        <p:nvSpPr>
          <p:cNvPr id="283" name="Google Shape;283;p10"/>
          <p:cNvSpPr txBox="1">
            <a:spLocks noGrp="1"/>
          </p:cNvSpPr>
          <p:nvPr>
            <p:ph type="body" idx="1"/>
          </p:nvPr>
        </p:nvSpPr>
        <p:spPr>
          <a:xfrm>
            <a:off x="457200" y="1563329"/>
            <a:ext cx="8686800" cy="3968790"/>
          </a:xfrm>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rgbClr val="FF0000"/>
              </a:buClr>
              <a:buSzPts val="700"/>
              <a:buFont typeface="Arial"/>
              <a:buNone/>
            </a:pPr>
            <a:r>
              <a:rPr lang="en-US" sz="2800" b="1" i="0" u="none" strike="noStrike" cap="none">
                <a:solidFill>
                  <a:srgbClr val="D06A28"/>
                </a:solidFill>
                <a:latin typeface="Calibri"/>
                <a:ea typeface="Calibri"/>
                <a:cs typeface="Calibri"/>
                <a:sym typeface="Calibri"/>
              </a:rPr>
              <a:t>1. Many items are VERY fragile. If it is in a container, </a:t>
            </a:r>
            <a:endParaRPr/>
          </a:p>
          <a:p>
            <a:pPr marL="203200" marR="0" lvl="0" indent="0" algn="l" rtl="0">
              <a:lnSpc>
                <a:spcPct val="100000"/>
              </a:lnSpc>
              <a:spcBef>
                <a:spcPts val="0"/>
              </a:spcBef>
              <a:spcAft>
                <a:spcPts val="0"/>
              </a:spcAft>
              <a:buClr>
                <a:srgbClr val="FF0000"/>
              </a:buClr>
              <a:buSzPts val="700"/>
              <a:buFont typeface="Arial"/>
              <a:buNone/>
            </a:pPr>
            <a:r>
              <a:rPr lang="en-US" sz="2800" b="1" i="0" u="none" strike="noStrike" cap="none">
                <a:solidFill>
                  <a:srgbClr val="D06A28"/>
                </a:solidFill>
                <a:latin typeface="Calibri"/>
                <a:ea typeface="Calibri"/>
                <a:cs typeface="Calibri"/>
                <a:sym typeface="Calibri"/>
              </a:rPr>
              <a:t>DO NOT remove it.</a:t>
            </a:r>
            <a:endParaRPr/>
          </a:p>
          <a:p>
            <a:pPr marL="203200" marR="0" lvl="0" indent="0" algn="l" rtl="0">
              <a:lnSpc>
                <a:spcPct val="100000"/>
              </a:lnSpc>
              <a:spcBef>
                <a:spcPts val="0"/>
              </a:spcBef>
              <a:spcAft>
                <a:spcPts val="0"/>
              </a:spcAft>
              <a:buClr>
                <a:srgbClr val="FF0000"/>
              </a:buClr>
              <a:buSzPts val="700"/>
              <a:buFont typeface="Arial"/>
              <a:buNone/>
            </a:pPr>
            <a:endParaRPr sz="2800" b="1" i="0" u="none" strike="noStrike" cap="none">
              <a:solidFill>
                <a:srgbClr val="D06A28"/>
              </a:solidFill>
              <a:latin typeface="Calibri"/>
              <a:ea typeface="Calibri"/>
              <a:cs typeface="Calibri"/>
              <a:sym typeface="Calibri"/>
            </a:endParaRPr>
          </a:p>
          <a:p>
            <a:pPr marL="203200" marR="0" lvl="0" indent="0" algn="l" rtl="0">
              <a:lnSpc>
                <a:spcPct val="100000"/>
              </a:lnSpc>
              <a:spcBef>
                <a:spcPts val="0"/>
              </a:spcBef>
              <a:spcAft>
                <a:spcPts val="0"/>
              </a:spcAft>
              <a:buClr>
                <a:srgbClr val="FF0000"/>
              </a:buClr>
              <a:buSzPts val="700"/>
              <a:buFont typeface="Arial"/>
              <a:buNone/>
            </a:pPr>
            <a:r>
              <a:rPr lang="en-US" sz="2800" b="1" i="0" u="none" strike="noStrike" cap="none">
                <a:solidFill>
                  <a:srgbClr val="2B7C01"/>
                </a:solidFill>
                <a:latin typeface="Calibri"/>
                <a:ea typeface="Calibri"/>
                <a:cs typeface="Calibri"/>
                <a:sym typeface="Calibri"/>
              </a:rPr>
              <a:t>2. Especially important not to shake or tilt jars</a:t>
            </a:r>
            <a:r>
              <a:rPr lang="en-US" sz="2800" b="0" i="0" u="none" strike="noStrike" cap="none">
                <a:solidFill>
                  <a:srgbClr val="2B7C01"/>
                </a:solidFill>
                <a:latin typeface="Calibri"/>
                <a:ea typeface="Calibri"/>
                <a:cs typeface="Calibri"/>
                <a:sym typeface="Calibri"/>
              </a:rPr>
              <a:t>.  </a:t>
            </a:r>
            <a:endParaRPr/>
          </a:p>
          <a:p>
            <a:pPr marL="203200" marR="0" lvl="0" indent="0" algn="l" rtl="0">
              <a:lnSpc>
                <a:spcPct val="100000"/>
              </a:lnSpc>
              <a:spcBef>
                <a:spcPts val="0"/>
              </a:spcBef>
              <a:spcAft>
                <a:spcPts val="0"/>
              </a:spcAft>
              <a:buClr>
                <a:srgbClr val="FF0000"/>
              </a:buClr>
              <a:buSzPts val="700"/>
              <a:buFont typeface="Arial"/>
              <a:buNone/>
            </a:pPr>
            <a:endParaRPr sz="2800" b="0" i="0" u="none" strike="noStrike" cap="none">
              <a:solidFill>
                <a:srgbClr val="2B7C01"/>
              </a:solidFill>
              <a:latin typeface="Calibri"/>
              <a:ea typeface="Calibri"/>
              <a:cs typeface="Calibri"/>
              <a:sym typeface="Calibri"/>
            </a:endParaRPr>
          </a:p>
          <a:p>
            <a:pPr marL="203200" marR="0" lvl="0" indent="0" algn="l" rtl="0">
              <a:lnSpc>
                <a:spcPct val="100000"/>
              </a:lnSpc>
              <a:spcBef>
                <a:spcPts val="0"/>
              </a:spcBef>
              <a:spcAft>
                <a:spcPts val="0"/>
              </a:spcAft>
              <a:buClr>
                <a:srgbClr val="FF0000"/>
              </a:buClr>
              <a:buSzPts val="700"/>
              <a:buFont typeface="Arial"/>
              <a:buNone/>
            </a:pPr>
            <a:r>
              <a:rPr lang="en-US" sz="2800" b="1" i="0" u="none" strike="noStrike" cap="none">
                <a:solidFill>
                  <a:srgbClr val="D06A28"/>
                </a:solidFill>
                <a:latin typeface="Calibri"/>
                <a:ea typeface="Calibri"/>
                <a:cs typeface="Calibri"/>
                <a:sym typeface="Calibri"/>
              </a:rPr>
              <a:t>3. If you are looking at a part of something, for the purposes of the activity pretend you are looking at the whole thing.</a:t>
            </a:r>
            <a:endParaRPr/>
          </a:p>
          <a:p>
            <a:pPr marL="203200" marR="0" lvl="0" indent="0" algn="l" rtl="0">
              <a:lnSpc>
                <a:spcPct val="100000"/>
              </a:lnSpc>
              <a:spcBef>
                <a:spcPts val="0"/>
              </a:spcBef>
              <a:spcAft>
                <a:spcPts val="0"/>
              </a:spcAft>
              <a:buClr>
                <a:srgbClr val="FF0000"/>
              </a:buClr>
              <a:buSzPts val="700"/>
              <a:buFont typeface="Arial"/>
              <a:buNone/>
            </a:pPr>
            <a:endParaRPr sz="2800" b="1" i="0" u="none" strike="noStrike" cap="none">
              <a:solidFill>
                <a:srgbClr val="D06A28"/>
              </a:solidFill>
              <a:latin typeface="Calibri"/>
              <a:ea typeface="Calibri"/>
              <a:cs typeface="Calibri"/>
              <a:sym typeface="Calibri"/>
            </a:endParaRPr>
          </a:p>
          <a:p>
            <a:pPr marL="203200" marR="0" lvl="0" indent="0" algn="l" rtl="0">
              <a:lnSpc>
                <a:spcPct val="100000"/>
              </a:lnSpc>
              <a:spcBef>
                <a:spcPts val="0"/>
              </a:spcBef>
              <a:spcAft>
                <a:spcPts val="0"/>
              </a:spcAft>
              <a:buClr>
                <a:srgbClr val="FF0000"/>
              </a:buClr>
              <a:buSzPts val="700"/>
              <a:buFont typeface="Arial"/>
              <a:buNone/>
            </a:pPr>
            <a:r>
              <a:rPr lang="en-US" sz="2800" b="1" i="0" u="none" strike="noStrike" cap="none">
                <a:solidFill>
                  <a:srgbClr val="2B7C01"/>
                </a:solidFill>
                <a:latin typeface="Calibri"/>
                <a:ea typeface="Calibri"/>
                <a:cs typeface="Calibri"/>
                <a:sym typeface="Calibri"/>
              </a:rPr>
              <a:t>4. If you’re looking at something that is dead or preserved, pretend it is still alive.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1"/>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LS01 Teacher Resource: What did we figure out?</a:t>
            </a:r>
            <a:endParaRPr sz="2400" b="0" i="0" u="none" strike="noStrike" cap="none">
              <a:solidFill>
                <a:srgbClr val="FFFFFF"/>
              </a:solidFill>
              <a:latin typeface="Arial"/>
              <a:ea typeface="Arial"/>
              <a:cs typeface="Arial"/>
              <a:sym typeface="Arial"/>
            </a:endParaRPr>
          </a:p>
        </p:txBody>
      </p:sp>
      <p:sp>
        <p:nvSpPr>
          <p:cNvPr id="290" name="Google Shape;290;p11"/>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dirty="0">
                <a:solidFill>
                  <a:srgbClr val="583F34"/>
                </a:solidFill>
                <a:latin typeface="Arial"/>
                <a:ea typeface="Arial"/>
                <a:cs typeface="Arial"/>
                <a:sym typeface="Arial"/>
              </a:rPr>
              <a:t>What did we figure out? </a:t>
            </a:r>
            <a:endParaRPr dirty="0"/>
          </a:p>
          <a:p>
            <a:pPr marL="0" marR="0" lvl="0" indent="0" algn="l" rtl="0">
              <a:lnSpc>
                <a:spcPct val="100000"/>
              </a:lnSpc>
              <a:spcBef>
                <a:spcPts val="400"/>
              </a:spcBef>
              <a:spcAft>
                <a:spcPts val="0"/>
              </a:spcAft>
              <a:buClr>
                <a:srgbClr val="583F34"/>
              </a:buClr>
              <a:buSzPts val="2000"/>
              <a:buFont typeface="Arial"/>
              <a:buNone/>
            </a:pPr>
            <a:r>
              <a:rPr lang="en-US" sz="2000" b="0" i="0" u="none" strike="noStrike" cap="none" dirty="0">
                <a:solidFill>
                  <a:srgbClr val="583F34"/>
                </a:solidFill>
                <a:latin typeface="Arial"/>
                <a:ea typeface="Arial"/>
                <a:cs typeface="Arial"/>
                <a:sym typeface="Arial"/>
              </a:rPr>
              <a:t>Our planet is full of wonderful diverse organisms, and as different as they all are, they also have some similarities. In the next learning segment, we will discuss these similarities and differences.</a:t>
            </a:r>
            <a:endParaRPr dirty="0"/>
          </a:p>
        </p:txBody>
      </p:sp>
      <p:sp>
        <p:nvSpPr>
          <p:cNvPr id="291" name="Google Shape;291;p11"/>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a:solidFill>
                  <a:srgbClr val="583F34"/>
                </a:solidFill>
                <a:latin typeface="Arial"/>
                <a:ea typeface="Arial"/>
                <a:cs typeface="Arial"/>
                <a:sym typeface="Arial"/>
              </a:rPr>
              <a:t>UD1 LS01 Teacher Reflection Notes:</a:t>
            </a:r>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that went well…</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I would change…</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p:txBody>
      </p:sp>
      <p:grpSp>
        <p:nvGrpSpPr>
          <p:cNvPr id="292" name="Google Shape;292;p11"/>
          <p:cNvGrpSpPr/>
          <p:nvPr/>
        </p:nvGrpSpPr>
        <p:grpSpPr>
          <a:xfrm>
            <a:off x="6277786" y="710685"/>
            <a:ext cx="2571024" cy="2190241"/>
            <a:chOff x="1029484" y="1311626"/>
            <a:chExt cx="2571024" cy="2190241"/>
          </a:xfrm>
        </p:grpSpPr>
        <p:sp>
          <p:nvSpPr>
            <p:cNvPr id="293" name="Google Shape;293;p11"/>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294" name="Google Shape;294;p11"/>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295" name="Google Shape;295;p11"/>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296" name="Google Shape;296;p11"/>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sp>
        <p:nvSpPr>
          <p:cNvPr id="297" name="Google Shape;297;p11"/>
          <p:cNvSpPr/>
          <p:nvPr/>
        </p:nvSpPr>
        <p:spPr>
          <a:xfrm>
            <a:off x="6209350" y="2456504"/>
            <a:ext cx="466455" cy="466455"/>
          </a:xfrm>
          <a:prstGeom prst="ellipse">
            <a:avLst/>
          </a:prstGeom>
          <a:noFill/>
          <a:ln w="19050" cap="flat" cmpd="sng">
            <a:solidFill>
              <a:srgbClr val="2568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2"/>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LS02 Teacher Resource: Learning Segment Overview</a:t>
            </a:r>
            <a:endParaRPr sz="2400" b="0" i="0" u="none" strike="noStrike" cap="none">
              <a:solidFill>
                <a:srgbClr val="FFFFFF"/>
              </a:solidFill>
              <a:latin typeface="Arial"/>
              <a:ea typeface="Arial"/>
              <a:cs typeface="Arial"/>
              <a:sym typeface="Arial"/>
            </a:endParaRPr>
          </a:p>
        </p:txBody>
      </p:sp>
      <p:sp>
        <p:nvSpPr>
          <p:cNvPr id="304" name="Google Shape;304;p12"/>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a:solidFill>
                  <a:srgbClr val="583F34"/>
                </a:solidFill>
                <a:latin typeface="Arial"/>
                <a:ea typeface="Arial"/>
                <a:cs typeface="Arial"/>
                <a:sym typeface="Arial"/>
              </a:rPr>
              <a:t>P: Students process the activity and work to describe patterns of unity and diversity</a:t>
            </a:r>
            <a:r>
              <a:rPr lang="en-US" sz="2400" b="1" i="0" u="none" strike="noStrike" cap="none">
                <a:solidFill>
                  <a:srgbClr val="583F34"/>
                </a:solidFill>
                <a:latin typeface="Arial"/>
                <a:ea typeface="Arial"/>
                <a:cs typeface="Arial"/>
                <a:sym typeface="Arial"/>
              </a:rPr>
              <a:t>. </a:t>
            </a:r>
            <a:endParaRPr/>
          </a:p>
          <a:p>
            <a:pPr marL="0" marR="0" lvl="0" indent="0" algn="l" rtl="0">
              <a:lnSpc>
                <a:spcPct val="100000"/>
              </a:lnSpc>
              <a:spcBef>
                <a:spcPts val="400"/>
              </a:spcBef>
              <a:spcAft>
                <a:spcPts val="0"/>
              </a:spcAft>
              <a:buClr>
                <a:srgbClr val="256800"/>
              </a:buClr>
              <a:buSzPts val="2000"/>
              <a:buFont typeface="Arial"/>
              <a:buNone/>
            </a:pPr>
            <a:br>
              <a:rPr lang="en-US" sz="2000" b="1" i="0" u="none" strike="noStrike" cap="none">
                <a:solidFill>
                  <a:srgbClr val="256800"/>
                </a:solidFill>
                <a:latin typeface="Arial"/>
                <a:ea typeface="Arial"/>
                <a:cs typeface="Arial"/>
                <a:sym typeface="Arial"/>
              </a:rPr>
            </a:br>
            <a:endParaRPr sz="2000" b="1" i="0" u="none" strike="noStrike" cap="none">
              <a:solidFill>
                <a:srgbClr val="583F34"/>
              </a:solidFill>
              <a:latin typeface="Arial"/>
              <a:ea typeface="Arial"/>
              <a:cs typeface="Arial"/>
              <a:sym typeface="Arial"/>
            </a:endParaRPr>
          </a:p>
        </p:txBody>
      </p:sp>
      <p:sp>
        <p:nvSpPr>
          <p:cNvPr id="305" name="Google Shape;305;p12"/>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400"/>
              <a:buFont typeface="Arial"/>
              <a:buNone/>
            </a:pPr>
            <a:r>
              <a:rPr lang="en-US" sz="1400" b="0" i="0" u="none" strike="noStrike" cap="none">
                <a:solidFill>
                  <a:srgbClr val="583F34"/>
                </a:solidFill>
                <a:latin typeface="Arial"/>
                <a:ea typeface="Arial"/>
                <a:cs typeface="Arial"/>
                <a:sym typeface="Arial"/>
              </a:rPr>
              <a:t>Time: 10-15 minutes</a:t>
            </a:r>
            <a:endParaRPr sz="1400" b="0" i="0" u="none" strike="noStrike" cap="none">
              <a:solidFill>
                <a:srgbClr val="583F34"/>
              </a:solidFill>
              <a:latin typeface="Arial"/>
              <a:ea typeface="Arial"/>
              <a:cs typeface="Arial"/>
              <a:sym typeface="Arial"/>
            </a:endParaRPr>
          </a:p>
        </p:txBody>
      </p:sp>
      <p:sp>
        <p:nvSpPr>
          <p:cNvPr id="306" name="Google Shape;306;p12"/>
          <p:cNvSpPr/>
          <p:nvPr/>
        </p:nvSpPr>
        <p:spPr>
          <a:xfrm>
            <a:off x="282908" y="3454961"/>
            <a:ext cx="4558616" cy="25545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Resources you will need:</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UD1 Doodle Sheet</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(Odd One Sheets for reference)</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Websites of interest:</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Check individual slides for resources. </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MBER Essentials: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Whiteboards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Norms of Conversation</a:t>
            </a:r>
            <a:endParaRPr sz="1600" b="0" i="0" u="none" strike="noStrike" cap="none">
              <a:solidFill>
                <a:srgbClr val="583F34"/>
              </a:solidFill>
              <a:latin typeface="Arial"/>
              <a:ea typeface="Arial"/>
              <a:cs typeface="Arial"/>
              <a:sym typeface="Arial"/>
            </a:endParaRPr>
          </a:p>
        </p:txBody>
      </p:sp>
      <p:sp>
        <p:nvSpPr>
          <p:cNvPr id="307" name="Google Shape;307;p12"/>
          <p:cNvSpPr txBox="1"/>
          <p:nvPr/>
        </p:nvSpPr>
        <p:spPr>
          <a:xfrm>
            <a:off x="4197659" y="3460800"/>
            <a:ext cx="4520582" cy="260749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dirty="0">
                <a:solidFill>
                  <a:srgbClr val="583F34"/>
                </a:solidFill>
                <a:latin typeface="Arial"/>
                <a:ea typeface="Arial"/>
                <a:cs typeface="Arial"/>
                <a:sym typeface="Arial"/>
              </a:rPr>
              <a:t>Notes and Details:</a:t>
            </a:r>
            <a:endParaRPr dirty="0"/>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We process the previous activity and generate a list of unifying characteristics of life. We also explore two additional patterns. First, we notice “nested similarity", the idea that some kinds of organisms are more similar than others (despite the fact that ALL organism share certain features). This emerges directly from "The Odd One Out“ activity. </a:t>
            </a:r>
            <a:endParaRPr sz="1600" b="0" i="0" u="none" strike="noStrike" cap="none" dirty="0">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		&lt;continued on next slide&gt;</a:t>
            </a:r>
            <a:endParaRPr sz="1600" b="0" i="0" u="none" strike="noStrike" cap="none" dirty="0">
              <a:solidFill>
                <a:srgbClr val="583F34"/>
              </a:solidFill>
              <a:latin typeface="Arial"/>
              <a:ea typeface="Arial"/>
              <a:cs typeface="Arial"/>
              <a:sym typeface="Arial"/>
            </a:endParaRPr>
          </a:p>
        </p:txBody>
      </p:sp>
      <p:grpSp>
        <p:nvGrpSpPr>
          <p:cNvPr id="308" name="Google Shape;308;p12"/>
          <p:cNvGrpSpPr/>
          <p:nvPr/>
        </p:nvGrpSpPr>
        <p:grpSpPr>
          <a:xfrm>
            <a:off x="282908" y="1071222"/>
            <a:ext cx="2571024" cy="2190241"/>
            <a:chOff x="1029484" y="1311626"/>
            <a:chExt cx="2571024" cy="2190241"/>
          </a:xfrm>
        </p:grpSpPr>
        <p:sp>
          <p:nvSpPr>
            <p:cNvPr id="309" name="Google Shape;309;p12"/>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310" name="Google Shape;310;p12"/>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311" name="Google Shape;311;p12"/>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312" name="Google Shape;312;p12"/>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sp>
        <p:nvSpPr>
          <p:cNvPr id="313" name="Google Shape;313;p12"/>
          <p:cNvSpPr/>
          <p:nvPr/>
        </p:nvSpPr>
        <p:spPr>
          <a:xfrm>
            <a:off x="214472" y="2817041"/>
            <a:ext cx="466455" cy="466455"/>
          </a:xfrm>
          <a:prstGeom prst="ellipse">
            <a:avLst/>
          </a:prstGeom>
          <a:noFill/>
          <a:ln w="19050" cap="flat" cmpd="sng">
            <a:solidFill>
              <a:srgbClr val="2568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3"/>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LS02 Teacher Resource: Notes</a:t>
            </a:r>
            <a:endParaRPr sz="2400" b="0" i="0" u="none" strike="noStrike" cap="none">
              <a:solidFill>
                <a:srgbClr val="FFFFFF"/>
              </a:solidFill>
              <a:latin typeface="Arial"/>
              <a:ea typeface="Arial"/>
              <a:cs typeface="Arial"/>
              <a:sym typeface="Arial"/>
            </a:endParaRPr>
          </a:p>
        </p:txBody>
      </p:sp>
      <p:sp>
        <p:nvSpPr>
          <p:cNvPr id="320" name="Google Shape;320;p13"/>
          <p:cNvSpPr txBox="1"/>
          <p:nvPr/>
        </p:nvSpPr>
        <p:spPr>
          <a:xfrm>
            <a:off x="439338" y="636750"/>
            <a:ext cx="8229600" cy="5584500"/>
          </a:xfrm>
          <a:prstGeom prst="rect">
            <a:avLst/>
          </a:prstGeom>
          <a:noFill/>
          <a:ln>
            <a:noFill/>
          </a:ln>
        </p:spPr>
        <p:txBody>
          <a:bodyPr spcFirstLastPara="1" wrap="square" lIns="91425" tIns="45700" rIns="91425" bIns="45700" anchor="t" anchorCtr="0">
            <a:normAutofit fontScale="47500"/>
          </a:bodyPr>
          <a:lstStyle/>
          <a:p>
            <a:pPr marL="0" marR="0" lvl="0" indent="0" algn="l" rtl="0">
              <a:lnSpc>
                <a:spcPct val="120000"/>
              </a:lnSpc>
              <a:spcBef>
                <a:spcPts val="0"/>
              </a:spcBef>
              <a:spcAft>
                <a:spcPts val="0"/>
              </a:spcAft>
              <a:buClr>
                <a:srgbClr val="583F34"/>
              </a:buClr>
              <a:buSzPct val="100000"/>
              <a:buFont typeface="Arial"/>
              <a:buNone/>
            </a:pPr>
            <a:r>
              <a:rPr lang="en-US" sz="2600" b="0" i="0" u="none" strike="noStrike" cap="none">
                <a:solidFill>
                  <a:srgbClr val="583F34"/>
                </a:solidFill>
                <a:latin typeface="Arial"/>
                <a:ea typeface="Arial"/>
                <a:cs typeface="Arial"/>
                <a:sym typeface="Arial"/>
              </a:rPr>
              <a:t>Students next see a second phenomenon by looking at an example of three praying mantis species. Students may observe that species' characteristics are related to their environments. These additional big patterns round out the list of phenomena students will next use to generate an overall driving question for the year. </a:t>
            </a:r>
            <a:endParaRPr sz="2600" b="0" i="0"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ct val="100000"/>
              <a:buFont typeface="Arial"/>
              <a:buNone/>
            </a:pPr>
            <a:r>
              <a:rPr lang="en-US" sz="2600" b="0" i="0" u="none" strike="noStrike" cap="none">
                <a:solidFill>
                  <a:srgbClr val="583F34"/>
                </a:solidFill>
                <a:latin typeface="Arial"/>
                <a:ea typeface="Arial"/>
                <a:cs typeface="Arial"/>
                <a:sym typeface="Arial"/>
              </a:rPr>
              <a:t>In this segment your students will process the Odd One Out activity by discussing the kind of criteria they used to decide how the organisms were different and similar. This will lead them to the idea that as different as they all are they can all be grouped into a single category of living things.</a:t>
            </a:r>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The students (individually, then in pairs and then as a whole class) generate a list of what all living things have in common. Post this list in your classroom.</a:t>
            </a:r>
            <a:endParaRPr/>
          </a:p>
          <a:p>
            <a:pPr marL="0" marR="0" lvl="0" indent="22701" algn="l" rtl="0">
              <a:lnSpc>
                <a:spcPct val="120000"/>
              </a:lnSpc>
              <a:spcBef>
                <a:spcPts val="600"/>
              </a:spcBef>
              <a:spcAft>
                <a:spcPts val="0"/>
              </a:spcAft>
              <a:buClr>
                <a:srgbClr val="FF0000"/>
              </a:buClr>
              <a:buSzPts val="309"/>
              <a:buFont typeface="Arial"/>
              <a:buNone/>
            </a:pPr>
            <a:endParaRPr sz="2600" b="0" i="0"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Students have now made 2 distinct observations that will be discussed in this learning segment.</a:t>
            </a:r>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1</a:t>
            </a:r>
            <a:r>
              <a:rPr lang="en-US" sz="2600" b="0" i="1" u="none" strike="noStrike" cap="none">
                <a:solidFill>
                  <a:srgbClr val="583F34"/>
                </a:solidFill>
                <a:latin typeface="Arial"/>
                <a:ea typeface="Arial"/>
                <a:cs typeface="Arial"/>
                <a:sym typeface="Arial"/>
              </a:rPr>
              <a:t>. </a:t>
            </a:r>
            <a:r>
              <a:rPr lang="en-US" sz="2600" b="0" i="0" u="none" strike="noStrike" cap="none">
                <a:solidFill>
                  <a:srgbClr val="583F34"/>
                </a:solidFill>
                <a:latin typeface="Arial"/>
                <a:ea typeface="Arial"/>
                <a:cs typeface="Arial"/>
                <a:sym typeface="Arial"/>
              </a:rPr>
              <a:t>There is a huge number of different, unique organisms.</a:t>
            </a:r>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2. Despite their differences, all organisms have many things in common.</a:t>
            </a:r>
            <a:endParaRPr/>
          </a:p>
          <a:p>
            <a:pPr marL="0" marR="0" lvl="0" indent="22701" algn="l" rtl="0">
              <a:lnSpc>
                <a:spcPct val="120000"/>
              </a:lnSpc>
              <a:spcBef>
                <a:spcPts val="600"/>
              </a:spcBef>
              <a:spcAft>
                <a:spcPts val="0"/>
              </a:spcAft>
              <a:buClr>
                <a:srgbClr val="FF0000"/>
              </a:buClr>
              <a:buSzPts val="309"/>
              <a:buFont typeface="Arial"/>
              <a:buNone/>
            </a:pPr>
            <a:endParaRPr sz="2600" b="0" i="0"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This idea of organisms sharing similarities, lead to the practice of classifying living things.</a:t>
            </a:r>
            <a:endParaRPr/>
          </a:p>
          <a:p>
            <a:pPr marL="0" marR="0" lvl="0" indent="0" algn="l" rtl="0">
              <a:lnSpc>
                <a:spcPct val="120000"/>
              </a:lnSpc>
              <a:spcBef>
                <a:spcPts val="600"/>
              </a:spcBef>
              <a:spcAft>
                <a:spcPts val="0"/>
              </a:spcAft>
              <a:buClr>
                <a:srgbClr val="FF0000"/>
              </a:buClr>
              <a:buSzPts val="309"/>
              <a:buFont typeface="Arial"/>
              <a:buNone/>
            </a:pPr>
            <a:endParaRPr sz="2600" b="0" i="0"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FF0000"/>
              </a:buClr>
              <a:buSzPts val="309"/>
              <a:buFont typeface="Arial"/>
              <a:buNone/>
            </a:pPr>
            <a:r>
              <a:rPr lang="en-US" sz="2600" b="0" i="0" u="none" strike="noStrike" cap="none">
                <a:solidFill>
                  <a:srgbClr val="583F34"/>
                </a:solidFill>
                <a:latin typeface="Arial"/>
                <a:ea typeface="Arial"/>
                <a:cs typeface="Arial"/>
                <a:sym typeface="Arial"/>
              </a:rPr>
              <a:t>In the last part of this learning segment students will look at different  praying mantids and think about why they are so different. This discussion leads to the idea that the environment is somehow evolved with the diversity of life, and sets up the next learning segment and the development of the overall driving question for the year. Although the mantids provide an example of adaptation, don’t worry too much about developing ideas around adaptation now as the students will explore adaptation later in in the year.</a:t>
            </a:r>
            <a:endParaRPr/>
          </a:p>
          <a:p>
            <a:pPr marL="0" marR="0" lvl="0" indent="0" algn="l" rtl="0">
              <a:lnSpc>
                <a:spcPct val="120000"/>
              </a:lnSpc>
              <a:spcBef>
                <a:spcPts val="600"/>
              </a:spcBef>
              <a:spcAft>
                <a:spcPts val="0"/>
              </a:spcAft>
              <a:buClr>
                <a:schemeClr val="dk1"/>
              </a:buClr>
              <a:buSzPct val="100000"/>
              <a:buFont typeface="Arial"/>
              <a:buNone/>
            </a:pPr>
            <a:endParaRPr sz="1600" b="0" i="0" u="none" strike="noStrike" cap="none">
              <a:solidFill>
                <a:srgbClr val="2568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4"/>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0" i="0" u="sng" strike="noStrike" cap="none">
                <a:solidFill>
                  <a:srgbClr val="583F34"/>
                </a:solidFill>
                <a:latin typeface="Calibri"/>
                <a:ea typeface="Calibri"/>
                <a:cs typeface="Calibri"/>
                <a:sym typeface="Calibri"/>
              </a:rPr>
              <a:t>Discussion</a:t>
            </a:r>
            <a:endParaRPr/>
          </a:p>
        </p:txBody>
      </p:sp>
      <p:sp>
        <p:nvSpPr>
          <p:cNvPr id="327" name="Google Shape;327;p14"/>
          <p:cNvSpPr txBox="1">
            <a:spLocks noGrp="1"/>
          </p:cNvSpPr>
          <p:nvPr>
            <p:ph type="body" idx="1"/>
          </p:nvPr>
        </p:nvSpPr>
        <p:spPr>
          <a:xfrm>
            <a:off x="457200" y="2040510"/>
            <a:ext cx="8229600" cy="4525963"/>
          </a:xfrm>
          <a:prstGeom prst="rect">
            <a:avLst/>
          </a:prstGeom>
          <a:noFill/>
          <a:ln>
            <a:noFill/>
          </a:ln>
        </p:spPr>
        <p:txBody>
          <a:bodyPr spcFirstLastPara="1" wrap="square" lIns="91425" tIns="45700" rIns="91425" bIns="45700" anchor="t" anchorCtr="0">
            <a:noAutofit/>
          </a:bodyPr>
          <a:lstStyle/>
          <a:p>
            <a:pPr marL="457200" marR="0" lvl="1" indent="0" algn="l" rtl="0">
              <a:lnSpc>
                <a:spcPct val="100000"/>
              </a:lnSpc>
              <a:spcBef>
                <a:spcPts val="0"/>
              </a:spcBef>
              <a:spcAft>
                <a:spcPts val="0"/>
              </a:spcAft>
              <a:buClr>
                <a:schemeClr val="dk1"/>
              </a:buClr>
              <a:buSzPts val="900"/>
              <a:buFont typeface="Arial"/>
              <a:buNone/>
            </a:pPr>
            <a:r>
              <a:rPr lang="en-US" sz="3600" b="0" i="0" u="none" strike="noStrike" cap="none">
                <a:solidFill>
                  <a:srgbClr val="2B7C01"/>
                </a:solidFill>
                <a:latin typeface="Calibri"/>
                <a:ea typeface="Calibri"/>
                <a:cs typeface="Calibri"/>
                <a:sym typeface="Calibri"/>
              </a:rPr>
              <a:t>Were you always in agreement?</a:t>
            </a:r>
            <a:endParaRPr/>
          </a:p>
          <a:p>
            <a:pPr marL="457200" marR="0" lvl="1" indent="0" algn="l" rtl="0">
              <a:lnSpc>
                <a:spcPct val="100000"/>
              </a:lnSpc>
              <a:spcBef>
                <a:spcPts val="560"/>
              </a:spcBef>
              <a:spcAft>
                <a:spcPts val="0"/>
              </a:spcAft>
              <a:buClr>
                <a:schemeClr val="dk1"/>
              </a:buClr>
              <a:buSzPts val="900"/>
              <a:buFont typeface="Arial"/>
              <a:buNone/>
            </a:pPr>
            <a:endParaRPr sz="3600" b="0" i="0" u="none" strike="noStrike" cap="none">
              <a:solidFill>
                <a:srgbClr val="2B7C01"/>
              </a:solidFill>
              <a:latin typeface="Calibri"/>
              <a:ea typeface="Calibri"/>
              <a:cs typeface="Calibri"/>
              <a:sym typeface="Calibri"/>
            </a:endParaRPr>
          </a:p>
          <a:p>
            <a:pPr marL="457200" marR="0" lvl="1" indent="0" algn="l" rtl="0">
              <a:lnSpc>
                <a:spcPct val="100000"/>
              </a:lnSpc>
              <a:spcBef>
                <a:spcPts val="560"/>
              </a:spcBef>
              <a:spcAft>
                <a:spcPts val="0"/>
              </a:spcAft>
              <a:buClr>
                <a:schemeClr val="dk1"/>
              </a:buClr>
              <a:buSzPts val="900"/>
              <a:buFont typeface="Arial"/>
              <a:buNone/>
            </a:pPr>
            <a:r>
              <a:rPr lang="en-US" sz="3600" b="0" i="0" u="none" strike="noStrike" cap="none">
                <a:solidFill>
                  <a:srgbClr val="2B7C01"/>
                </a:solidFill>
                <a:latin typeface="Calibri"/>
                <a:ea typeface="Calibri"/>
                <a:cs typeface="Calibri"/>
                <a:sym typeface="Calibri"/>
              </a:rPr>
              <a:t>What kinds of criteria did you use?</a:t>
            </a:r>
            <a:endParaRPr/>
          </a:p>
          <a:p>
            <a:pPr marL="457200" marR="0" lvl="1" indent="0" algn="l" rtl="0">
              <a:lnSpc>
                <a:spcPct val="100000"/>
              </a:lnSpc>
              <a:spcBef>
                <a:spcPts val="560"/>
              </a:spcBef>
              <a:spcAft>
                <a:spcPts val="0"/>
              </a:spcAft>
              <a:buClr>
                <a:schemeClr val="dk1"/>
              </a:buClr>
              <a:buSzPts val="900"/>
              <a:buFont typeface="Arial"/>
              <a:buNone/>
            </a:pPr>
            <a:r>
              <a:rPr lang="en-US" sz="3600" b="0" i="0" u="none" strike="noStrike" cap="none">
                <a:solidFill>
                  <a:srgbClr val="2B7C01"/>
                </a:solidFill>
                <a:latin typeface="Calibri"/>
                <a:ea typeface="Calibri"/>
                <a:cs typeface="Calibri"/>
                <a:sym typeface="Calibri"/>
              </a:rPr>
              <a:t>(And which were the most important?)</a:t>
            </a:r>
            <a:endParaRPr/>
          </a:p>
        </p:txBody>
      </p:sp>
      <p:pic>
        <p:nvPicPr>
          <p:cNvPr id="328" name="Google Shape;328;p14"/>
          <p:cNvPicPr preferRelativeResize="0"/>
          <p:nvPr/>
        </p:nvPicPr>
        <p:blipFill rotWithShape="1">
          <a:blip r:embed="rId3">
            <a:alphaModFix/>
          </a:blip>
          <a:srcRect/>
          <a:stretch/>
        </p:blipFill>
        <p:spPr>
          <a:xfrm>
            <a:off x="2070316" y="274637"/>
            <a:ext cx="916676" cy="11709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5"/>
          <p:cNvSpPr txBox="1">
            <a:spLocks noGrp="1"/>
          </p:cNvSpPr>
          <p:nvPr>
            <p:ph type="body" idx="1"/>
          </p:nvPr>
        </p:nvSpPr>
        <p:spPr>
          <a:xfrm>
            <a:off x="134681" y="43635"/>
            <a:ext cx="9009316" cy="21802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So there are lots of kinds of things and they look really different (aka “diversity”).</a:t>
            </a:r>
            <a:endParaRPr/>
          </a:p>
          <a:p>
            <a:pPr marL="0" marR="0" lvl="0" indent="0" algn="l" rtl="0">
              <a:lnSpc>
                <a:spcPct val="100000"/>
              </a:lnSpc>
              <a:spcBef>
                <a:spcPts val="56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Is there any </a:t>
            </a:r>
            <a:r>
              <a:rPr lang="en-US" sz="2800" b="0" i="0" u="sng" strike="noStrike" cap="none">
                <a:solidFill>
                  <a:srgbClr val="583F34"/>
                </a:solidFill>
                <a:latin typeface="Calibri"/>
                <a:ea typeface="Calibri"/>
                <a:cs typeface="Calibri"/>
                <a:sym typeface="Calibri"/>
              </a:rPr>
              <a:t>ONE</a:t>
            </a:r>
            <a:r>
              <a:rPr lang="en-US" sz="2800" b="0" i="0" u="none" strike="noStrike" cap="none">
                <a:solidFill>
                  <a:srgbClr val="583F34"/>
                </a:solidFill>
                <a:latin typeface="Calibri"/>
                <a:ea typeface="Calibri"/>
                <a:cs typeface="Calibri"/>
                <a:sym typeface="Calibri"/>
              </a:rPr>
              <a:t> category we could put them all into?</a:t>
            </a:r>
            <a:endParaRPr/>
          </a:p>
          <a:p>
            <a:pPr marL="457200" marR="0" lvl="1" indent="0" algn="l" rtl="0">
              <a:lnSpc>
                <a:spcPct val="100000"/>
              </a:lnSpc>
              <a:spcBef>
                <a:spcPts val="640"/>
              </a:spcBef>
              <a:spcAft>
                <a:spcPts val="0"/>
              </a:spcAft>
              <a:buClr>
                <a:srgbClr val="0000FF"/>
              </a:buClr>
              <a:buSzPts val="800"/>
              <a:buFont typeface="Arial"/>
              <a:buNone/>
            </a:pPr>
            <a:r>
              <a:rPr lang="en-US" sz="3200" b="0" i="1" u="none" strike="noStrike" cap="none">
                <a:solidFill>
                  <a:srgbClr val="0000FF"/>
                </a:solidFill>
                <a:latin typeface="Cambria"/>
                <a:ea typeface="Cambria"/>
                <a:cs typeface="Cambria"/>
                <a:sym typeface="Cambria"/>
              </a:rPr>
              <a:t>			</a:t>
            </a:r>
            <a:r>
              <a:rPr lang="en-US" sz="3200" b="0" i="1" u="none" strike="noStrike" cap="none">
                <a:solidFill>
                  <a:srgbClr val="2B7C01"/>
                </a:solidFill>
                <a:latin typeface="Cambria"/>
                <a:ea typeface="Cambria"/>
                <a:cs typeface="Cambria"/>
                <a:sym typeface="Cambria"/>
              </a:rPr>
              <a:t>Yep – all are living things</a:t>
            </a:r>
            <a:r>
              <a:rPr lang="en-US" sz="2800" b="0" i="0" u="none" strike="noStrike" cap="none">
                <a:solidFill>
                  <a:srgbClr val="2B7C01"/>
                </a:solidFill>
                <a:latin typeface="Calibri"/>
                <a:ea typeface="Calibri"/>
                <a:cs typeface="Calibri"/>
                <a:sym typeface="Calibri"/>
              </a:rPr>
              <a:t>!</a:t>
            </a:r>
            <a:endParaRPr/>
          </a:p>
          <a:p>
            <a:pPr marL="0" marR="0" lvl="0" indent="0" algn="l" rtl="0">
              <a:lnSpc>
                <a:spcPct val="100000"/>
              </a:lnSpc>
              <a:spcBef>
                <a:spcPts val="720"/>
              </a:spcBef>
              <a:spcAft>
                <a:spcPts val="0"/>
              </a:spcAft>
              <a:buClr>
                <a:schemeClr val="dk1"/>
              </a:buClr>
              <a:buSzPts val="900"/>
              <a:buFont typeface="Arial"/>
              <a:buNone/>
            </a:pPr>
            <a:endParaRPr sz="3600" b="0" i="0" u="none" strike="noStrike" cap="none">
              <a:solidFill>
                <a:schemeClr val="dk1"/>
              </a:solidFill>
              <a:latin typeface="Calibri"/>
              <a:ea typeface="Calibri"/>
              <a:cs typeface="Calibri"/>
              <a:sym typeface="Calibri"/>
            </a:endParaRPr>
          </a:p>
        </p:txBody>
      </p:sp>
      <p:sp>
        <p:nvSpPr>
          <p:cNvPr id="335" name="Google Shape;335;p15"/>
          <p:cNvSpPr txBox="1"/>
          <p:nvPr/>
        </p:nvSpPr>
        <p:spPr>
          <a:xfrm>
            <a:off x="7155609" y="2764388"/>
            <a:ext cx="1646381" cy="2853875"/>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rgbClr val="583F34"/>
              </a:buClr>
              <a:buSzPts val="700"/>
              <a:buFont typeface="Calibri"/>
              <a:buNone/>
            </a:pPr>
            <a:r>
              <a:rPr lang="en-US" sz="2800" b="0" i="0" u="none" strike="noStrike" cap="none">
                <a:solidFill>
                  <a:srgbClr val="583F34"/>
                </a:solidFill>
                <a:latin typeface="Calibri"/>
                <a:ea typeface="Calibri"/>
                <a:cs typeface="Calibri"/>
                <a:sym typeface="Calibri"/>
              </a:rPr>
              <a:t>A tiny sample of </a:t>
            </a:r>
            <a:endParaRPr sz="2800" b="0" i="0" u="none" strike="noStrike" cap="none">
              <a:solidFill>
                <a:srgbClr val="583F34"/>
              </a:solidFill>
              <a:latin typeface="Calibri"/>
              <a:ea typeface="Calibri"/>
              <a:cs typeface="Calibri"/>
              <a:sym typeface="Calibri"/>
            </a:endParaRPr>
          </a:p>
          <a:p>
            <a:pPr marL="0" marR="0" lvl="1" indent="0" algn="l" rtl="0">
              <a:lnSpc>
                <a:spcPct val="100000"/>
              </a:lnSpc>
              <a:spcBef>
                <a:spcPts val="0"/>
              </a:spcBef>
              <a:spcAft>
                <a:spcPts val="0"/>
              </a:spcAft>
              <a:buClr>
                <a:srgbClr val="583F34"/>
              </a:buClr>
              <a:buSzPts val="900"/>
              <a:buFont typeface="Calibri"/>
              <a:buNone/>
            </a:pPr>
            <a:r>
              <a:rPr lang="en-US" sz="3600" b="0" i="0" u="none" strike="noStrike" cap="none">
                <a:solidFill>
                  <a:srgbClr val="583F34"/>
                </a:solidFill>
                <a:latin typeface="Calibri"/>
                <a:ea typeface="Calibri"/>
                <a:cs typeface="Calibri"/>
                <a:sym typeface="Calibri"/>
              </a:rPr>
              <a:t>&gt;</a:t>
            </a:r>
            <a:r>
              <a:rPr lang="en-US" sz="2800" b="0" i="0" u="none" strike="noStrike" cap="none">
                <a:solidFill>
                  <a:srgbClr val="583F34"/>
                </a:solidFill>
                <a:latin typeface="Calibri"/>
                <a:ea typeface="Calibri"/>
                <a:cs typeface="Calibri"/>
                <a:sym typeface="Calibri"/>
              </a:rPr>
              <a:t> 8.75 million species on Earth today.</a:t>
            </a:r>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36" name="Google Shape;336;p15"/>
          <p:cNvGrpSpPr/>
          <p:nvPr/>
        </p:nvGrpSpPr>
        <p:grpSpPr>
          <a:xfrm>
            <a:off x="312239" y="2328489"/>
            <a:ext cx="6536267" cy="4006710"/>
            <a:chOff x="0" y="1276291"/>
            <a:chExt cx="9144000" cy="5605241"/>
          </a:xfrm>
        </p:grpSpPr>
        <p:pic>
          <p:nvPicPr>
            <p:cNvPr id="337" name="Google Shape;337;p15"/>
            <p:cNvPicPr preferRelativeResize="0"/>
            <p:nvPr/>
          </p:nvPicPr>
          <p:blipFill rotWithShape="1">
            <a:blip r:embed="rId3">
              <a:alphaModFix/>
            </a:blip>
            <a:srcRect t="12263" b="39558"/>
            <a:stretch/>
          </p:blipFill>
          <p:spPr>
            <a:xfrm>
              <a:off x="2369801" y="1276887"/>
              <a:ext cx="2862438" cy="905774"/>
            </a:xfrm>
            <a:prstGeom prst="rect">
              <a:avLst/>
            </a:prstGeom>
            <a:noFill/>
            <a:ln>
              <a:noFill/>
            </a:ln>
          </p:spPr>
        </p:pic>
        <p:pic>
          <p:nvPicPr>
            <p:cNvPr id="338" name="Google Shape;338;p15"/>
            <p:cNvPicPr preferRelativeResize="0"/>
            <p:nvPr/>
          </p:nvPicPr>
          <p:blipFill rotWithShape="1">
            <a:blip r:embed="rId4">
              <a:alphaModFix/>
            </a:blip>
            <a:srcRect/>
            <a:stretch/>
          </p:blipFill>
          <p:spPr>
            <a:xfrm>
              <a:off x="3660068" y="4260105"/>
              <a:ext cx="3144343" cy="2615442"/>
            </a:xfrm>
            <a:prstGeom prst="rect">
              <a:avLst/>
            </a:prstGeom>
            <a:noFill/>
            <a:ln>
              <a:noFill/>
            </a:ln>
          </p:spPr>
        </p:pic>
        <p:pic>
          <p:nvPicPr>
            <p:cNvPr id="339" name="Google Shape;339;p15"/>
            <p:cNvPicPr preferRelativeResize="0"/>
            <p:nvPr/>
          </p:nvPicPr>
          <p:blipFill rotWithShape="1">
            <a:blip r:embed="rId5">
              <a:alphaModFix/>
            </a:blip>
            <a:srcRect/>
            <a:stretch/>
          </p:blipFill>
          <p:spPr>
            <a:xfrm>
              <a:off x="1136926" y="3498970"/>
              <a:ext cx="2524393" cy="3372885"/>
            </a:xfrm>
            <a:prstGeom prst="rect">
              <a:avLst/>
            </a:prstGeom>
            <a:noFill/>
            <a:ln>
              <a:noFill/>
            </a:ln>
          </p:spPr>
        </p:pic>
        <p:pic>
          <p:nvPicPr>
            <p:cNvPr id="340" name="Google Shape;340;p15"/>
            <p:cNvPicPr preferRelativeResize="0"/>
            <p:nvPr/>
          </p:nvPicPr>
          <p:blipFill rotWithShape="1">
            <a:blip r:embed="rId6">
              <a:alphaModFix/>
            </a:blip>
            <a:srcRect l="21627" t="24760" r="26049" b="16771"/>
            <a:stretch/>
          </p:blipFill>
          <p:spPr>
            <a:xfrm>
              <a:off x="0" y="1276291"/>
              <a:ext cx="2984740" cy="2222679"/>
            </a:xfrm>
            <a:prstGeom prst="rect">
              <a:avLst/>
            </a:prstGeom>
            <a:noFill/>
            <a:ln>
              <a:noFill/>
            </a:ln>
          </p:spPr>
        </p:pic>
        <p:pic>
          <p:nvPicPr>
            <p:cNvPr id="341" name="Google Shape;341;p15"/>
            <p:cNvPicPr preferRelativeResize="0"/>
            <p:nvPr/>
          </p:nvPicPr>
          <p:blipFill rotWithShape="1">
            <a:blip r:embed="rId7">
              <a:alphaModFix/>
            </a:blip>
            <a:srcRect/>
            <a:stretch/>
          </p:blipFill>
          <p:spPr>
            <a:xfrm>
              <a:off x="5242560" y="1276292"/>
              <a:ext cx="3901440" cy="2606040"/>
            </a:xfrm>
            <a:prstGeom prst="rect">
              <a:avLst/>
            </a:prstGeom>
            <a:noFill/>
            <a:ln>
              <a:noFill/>
            </a:ln>
          </p:spPr>
        </p:pic>
        <p:pic>
          <p:nvPicPr>
            <p:cNvPr id="342" name="Google Shape;342;p15"/>
            <p:cNvPicPr preferRelativeResize="0"/>
            <p:nvPr/>
          </p:nvPicPr>
          <p:blipFill rotWithShape="1">
            <a:blip r:embed="rId8">
              <a:alphaModFix/>
            </a:blip>
            <a:srcRect/>
            <a:stretch/>
          </p:blipFill>
          <p:spPr>
            <a:xfrm>
              <a:off x="0" y="4741129"/>
              <a:ext cx="1812781" cy="2130725"/>
            </a:xfrm>
            <a:prstGeom prst="rect">
              <a:avLst/>
            </a:prstGeom>
            <a:noFill/>
            <a:ln>
              <a:noFill/>
            </a:ln>
          </p:spPr>
        </p:pic>
        <p:pic>
          <p:nvPicPr>
            <p:cNvPr id="343" name="Google Shape;343;p15"/>
            <p:cNvPicPr preferRelativeResize="0"/>
            <p:nvPr/>
          </p:nvPicPr>
          <p:blipFill rotWithShape="1">
            <a:blip r:embed="rId9">
              <a:alphaModFix/>
            </a:blip>
            <a:srcRect/>
            <a:stretch/>
          </p:blipFill>
          <p:spPr>
            <a:xfrm>
              <a:off x="0" y="3152275"/>
              <a:ext cx="1148108" cy="1690166"/>
            </a:xfrm>
            <a:prstGeom prst="rect">
              <a:avLst/>
            </a:prstGeom>
            <a:noFill/>
            <a:ln>
              <a:noFill/>
            </a:ln>
          </p:spPr>
        </p:pic>
        <p:pic>
          <p:nvPicPr>
            <p:cNvPr id="344" name="Google Shape;344;p15"/>
            <p:cNvPicPr preferRelativeResize="0"/>
            <p:nvPr/>
          </p:nvPicPr>
          <p:blipFill rotWithShape="1">
            <a:blip r:embed="rId10">
              <a:alphaModFix/>
            </a:blip>
            <a:srcRect/>
            <a:stretch/>
          </p:blipFill>
          <p:spPr>
            <a:xfrm>
              <a:off x="5980936" y="3620965"/>
              <a:ext cx="3163064" cy="2442951"/>
            </a:xfrm>
            <a:prstGeom prst="rect">
              <a:avLst/>
            </a:prstGeom>
            <a:noFill/>
            <a:ln>
              <a:noFill/>
            </a:ln>
          </p:spPr>
        </p:pic>
        <p:pic>
          <p:nvPicPr>
            <p:cNvPr id="345" name="Google Shape;345;p15"/>
            <p:cNvPicPr preferRelativeResize="0"/>
            <p:nvPr/>
          </p:nvPicPr>
          <p:blipFill rotWithShape="1">
            <a:blip r:embed="rId11">
              <a:alphaModFix/>
            </a:blip>
            <a:srcRect/>
            <a:stretch/>
          </p:blipFill>
          <p:spPr>
            <a:xfrm>
              <a:off x="5744249" y="5669859"/>
              <a:ext cx="1818219" cy="1211673"/>
            </a:xfrm>
            <a:prstGeom prst="rect">
              <a:avLst/>
            </a:prstGeom>
            <a:noFill/>
            <a:ln>
              <a:noFill/>
            </a:ln>
          </p:spPr>
        </p:pic>
        <p:pic>
          <p:nvPicPr>
            <p:cNvPr id="346" name="Google Shape;346;p15"/>
            <p:cNvPicPr preferRelativeResize="0"/>
            <p:nvPr/>
          </p:nvPicPr>
          <p:blipFill rotWithShape="1">
            <a:blip r:embed="rId12">
              <a:alphaModFix/>
            </a:blip>
            <a:srcRect/>
            <a:stretch/>
          </p:blipFill>
          <p:spPr>
            <a:xfrm>
              <a:off x="2734576" y="2183256"/>
              <a:ext cx="3708962" cy="2369357"/>
            </a:xfrm>
            <a:prstGeom prst="rect">
              <a:avLst/>
            </a:prstGeom>
            <a:noFill/>
            <a:ln>
              <a:noFill/>
            </a:ln>
          </p:spPr>
        </p:pic>
      </p:grpSp>
      <p:pic>
        <p:nvPicPr>
          <p:cNvPr id="347" name="Google Shape;347;p15"/>
          <p:cNvPicPr preferRelativeResize="0"/>
          <p:nvPr/>
        </p:nvPicPr>
        <p:blipFill rotWithShape="1">
          <a:blip r:embed="rId13">
            <a:alphaModFix/>
          </a:blip>
          <a:srcRect/>
          <a:stretch/>
        </p:blipFill>
        <p:spPr>
          <a:xfrm>
            <a:off x="5531899" y="5348249"/>
            <a:ext cx="1306710" cy="9800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6"/>
          <p:cNvSpPr txBox="1">
            <a:spLocks noGrp="1"/>
          </p:cNvSpPr>
          <p:nvPr>
            <p:ph type="body" idx="1"/>
          </p:nvPr>
        </p:nvSpPr>
        <p:spPr>
          <a:xfrm>
            <a:off x="1555845" y="318005"/>
            <a:ext cx="7328848" cy="57605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FF"/>
              </a:buClr>
              <a:buSzPts val="800"/>
              <a:buFont typeface="Arial"/>
              <a:buNone/>
            </a:pPr>
            <a:r>
              <a:rPr lang="en-US" sz="3200" b="0" i="0" u="none" strike="noStrike" cap="none">
                <a:solidFill>
                  <a:srgbClr val="583F34"/>
                </a:solidFill>
                <a:latin typeface="Calibri"/>
                <a:ea typeface="Calibri"/>
                <a:cs typeface="Calibri"/>
                <a:sym typeface="Calibri"/>
              </a:rPr>
              <a:t>Think about </a:t>
            </a:r>
            <a:r>
              <a:rPr lang="en-US" sz="3200" b="0" i="0" u="sng" strike="noStrike" cap="none">
                <a:solidFill>
                  <a:srgbClr val="583F34"/>
                </a:solidFill>
                <a:latin typeface="Calibri"/>
                <a:ea typeface="Calibri"/>
                <a:cs typeface="Calibri"/>
                <a:sym typeface="Calibri"/>
              </a:rPr>
              <a:t>how you know</a:t>
            </a:r>
            <a:r>
              <a:rPr lang="en-US" sz="3200" b="0" i="0" strike="noStrike" cap="none">
                <a:solidFill>
                  <a:srgbClr val="583F34"/>
                </a:solidFill>
                <a:latin typeface="Calibri"/>
                <a:ea typeface="Calibri"/>
                <a:cs typeface="Calibri"/>
                <a:sym typeface="Calibri"/>
              </a:rPr>
              <a:t> </a:t>
            </a:r>
            <a:r>
              <a:rPr lang="en-US" sz="3200" b="0" i="0" u="none" strike="noStrike" cap="none">
                <a:solidFill>
                  <a:srgbClr val="583F34"/>
                </a:solidFill>
                <a:latin typeface="Calibri"/>
                <a:ea typeface="Calibri"/>
                <a:cs typeface="Calibri"/>
                <a:sym typeface="Calibri"/>
              </a:rPr>
              <a:t>they are living things. What is it about them that caused you to define them as “living”? </a:t>
            </a:r>
            <a:endParaRPr/>
          </a:p>
          <a:p>
            <a:pPr marL="0" marR="0" lvl="0" indent="0" algn="l" rtl="0">
              <a:lnSpc>
                <a:spcPct val="100000"/>
              </a:lnSpc>
              <a:spcBef>
                <a:spcPts val="0"/>
              </a:spcBef>
              <a:spcAft>
                <a:spcPts val="0"/>
              </a:spcAft>
              <a:buClr>
                <a:srgbClr val="0000FF"/>
              </a:buClr>
              <a:buSzPts val="800"/>
              <a:buFont typeface="Arial"/>
              <a:buNone/>
            </a:pPr>
            <a:endParaRPr sz="3200" b="0" i="0" u="none" strike="noStrike" cap="none">
              <a:solidFill>
                <a:srgbClr val="2B7C01"/>
              </a:solidFill>
              <a:latin typeface="Calibri"/>
              <a:ea typeface="Calibri"/>
              <a:cs typeface="Calibri"/>
              <a:sym typeface="Calibri"/>
            </a:endParaRPr>
          </a:p>
          <a:p>
            <a:pPr marL="0" marR="0" lvl="1" indent="0" algn="l" rtl="0">
              <a:lnSpc>
                <a:spcPct val="100000"/>
              </a:lnSpc>
              <a:spcBef>
                <a:spcPts val="720"/>
              </a:spcBef>
              <a:spcAft>
                <a:spcPts val="0"/>
              </a:spcAft>
              <a:buClr>
                <a:srgbClr val="FF0000"/>
              </a:buClr>
              <a:buSzPts val="900"/>
              <a:buFont typeface="Arial"/>
              <a:buNone/>
            </a:pPr>
            <a:r>
              <a:rPr lang="en-US" sz="3600" b="0" i="0" u="none" strike="noStrike" cap="none">
                <a:solidFill>
                  <a:srgbClr val="226800"/>
                </a:solidFill>
                <a:latin typeface="Calibri"/>
                <a:ea typeface="Calibri"/>
                <a:cs typeface="Calibri"/>
                <a:sym typeface="Calibri"/>
              </a:rPr>
              <a:t>Write down your ideas about what ALL living things have in common in </a:t>
            </a:r>
            <a:r>
              <a:rPr lang="en-US" sz="3600" b="0" i="0" u="sng" strike="noStrike" cap="none">
                <a:solidFill>
                  <a:srgbClr val="226800"/>
                </a:solidFill>
                <a:latin typeface="Calibri"/>
                <a:ea typeface="Calibri"/>
                <a:cs typeface="Calibri"/>
                <a:sym typeface="Calibri"/>
              </a:rPr>
              <a:t>Doodle Box A</a:t>
            </a:r>
            <a:r>
              <a:rPr lang="en-US" sz="3600" b="0" i="0" u="none" strike="noStrike" cap="none">
                <a:solidFill>
                  <a:srgbClr val="226800"/>
                </a:solidFill>
                <a:latin typeface="Calibri"/>
                <a:ea typeface="Calibri"/>
                <a:cs typeface="Calibri"/>
                <a:sym typeface="Calibri"/>
              </a:rPr>
              <a:t>. </a:t>
            </a:r>
            <a:endParaRPr/>
          </a:p>
          <a:p>
            <a:pPr marL="0" marR="0" lvl="1" indent="0" algn="l" rtl="0">
              <a:lnSpc>
                <a:spcPct val="100000"/>
              </a:lnSpc>
              <a:spcBef>
                <a:spcPts val="720"/>
              </a:spcBef>
              <a:spcAft>
                <a:spcPts val="0"/>
              </a:spcAft>
              <a:buClr>
                <a:srgbClr val="FF0000"/>
              </a:buClr>
              <a:buSzPts val="900"/>
              <a:buFont typeface="Arial"/>
              <a:buNone/>
            </a:pPr>
            <a:endParaRPr sz="3600" b="0" i="0" u="none" strike="noStrike" cap="none">
              <a:solidFill>
                <a:srgbClr val="583F34"/>
              </a:solidFill>
              <a:latin typeface="Calibri"/>
              <a:ea typeface="Calibri"/>
              <a:cs typeface="Calibri"/>
              <a:sym typeface="Calibri"/>
            </a:endParaRPr>
          </a:p>
          <a:p>
            <a:pPr marL="0" marR="0" lvl="1" indent="0" algn="l" rtl="0">
              <a:lnSpc>
                <a:spcPct val="100000"/>
              </a:lnSpc>
              <a:spcBef>
                <a:spcPts val="720"/>
              </a:spcBef>
              <a:spcAft>
                <a:spcPts val="0"/>
              </a:spcAft>
              <a:buClr>
                <a:srgbClr val="FF0000"/>
              </a:buClr>
              <a:buSzPts val="900"/>
              <a:buFont typeface="Arial"/>
              <a:buNone/>
            </a:pPr>
            <a:r>
              <a:rPr lang="en-US" sz="3600" b="0" i="0" u="none" strike="noStrike" cap="none">
                <a:solidFill>
                  <a:srgbClr val="583F34"/>
                </a:solidFill>
                <a:latin typeface="Calibri"/>
                <a:ea typeface="Calibri"/>
                <a:cs typeface="Calibri"/>
                <a:sym typeface="Calibri"/>
              </a:rPr>
              <a:t>Share with your partner.</a:t>
            </a:r>
            <a:endParaRPr/>
          </a:p>
          <a:p>
            <a:pPr marL="0" marR="0" lvl="1" indent="0" algn="l" rtl="0">
              <a:lnSpc>
                <a:spcPct val="100000"/>
              </a:lnSpc>
              <a:spcBef>
                <a:spcPts val="720"/>
              </a:spcBef>
              <a:spcAft>
                <a:spcPts val="0"/>
              </a:spcAft>
              <a:buClr>
                <a:srgbClr val="FF0000"/>
              </a:buClr>
              <a:buSzPts val="900"/>
              <a:buFont typeface="Arial"/>
              <a:buNone/>
            </a:pPr>
            <a:r>
              <a:rPr lang="en-US" sz="3600">
                <a:solidFill>
                  <a:srgbClr val="226800"/>
                </a:solidFill>
              </a:rPr>
              <a:t>Then</a:t>
            </a:r>
            <a:r>
              <a:rPr lang="en-US" sz="3600" b="0" i="0" u="none" strike="noStrike" cap="none">
                <a:solidFill>
                  <a:srgbClr val="226800"/>
                </a:solidFill>
                <a:latin typeface="Calibri"/>
                <a:ea typeface="Calibri"/>
                <a:cs typeface="Calibri"/>
                <a:sym typeface="Calibri"/>
              </a:rPr>
              <a:t> add any new ideas (your partner’s or yours) in </a:t>
            </a:r>
            <a:r>
              <a:rPr lang="en-US" sz="3600" b="0" i="0" u="sng" strike="noStrike" cap="none">
                <a:solidFill>
                  <a:srgbClr val="226800"/>
                </a:solidFill>
                <a:latin typeface="Calibri"/>
                <a:ea typeface="Calibri"/>
                <a:cs typeface="Calibri"/>
                <a:sym typeface="Calibri"/>
              </a:rPr>
              <a:t>Doodle Box B</a:t>
            </a:r>
            <a:r>
              <a:rPr lang="en-US" sz="3600" b="0" i="0" u="none" strike="noStrike" cap="none">
                <a:solidFill>
                  <a:srgbClr val="226800"/>
                </a:solidFill>
                <a:latin typeface="Calibri"/>
                <a:ea typeface="Calibri"/>
                <a:cs typeface="Calibri"/>
                <a:sym typeface="Calibri"/>
              </a:rPr>
              <a:t>.</a:t>
            </a:r>
            <a:br>
              <a:rPr lang="en-US" sz="3600" b="0" i="0" u="none" strike="noStrike" cap="none">
                <a:solidFill>
                  <a:srgbClr val="583F34"/>
                </a:solidFill>
                <a:latin typeface="Calibri"/>
                <a:ea typeface="Calibri"/>
                <a:cs typeface="Calibri"/>
                <a:sym typeface="Calibri"/>
              </a:rPr>
            </a:br>
            <a:r>
              <a:rPr lang="en-US" sz="2800" b="0" i="0" u="none" strike="noStrike" cap="none">
                <a:solidFill>
                  <a:srgbClr val="7030A0"/>
                </a:solidFill>
                <a:latin typeface="Calibri"/>
                <a:ea typeface="Calibri"/>
                <a:cs typeface="Calibri"/>
                <a:sym typeface="Calibri"/>
              </a:rPr>
              <a:t> </a:t>
            </a:r>
            <a:endParaRPr sz="2800" b="0" i="0" u="none" strike="noStrike" cap="none">
              <a:solidFill>
                <a:srgbClr val="7030A0"/>
              </a:solidFill>
              <a:latin typeface="Calibri"/>
              <a:ea typeface="Calibri"/>
              <a:cs typeface="Calibri"/>
              <a:sym typeface="Calibri"/>
            </a:endParaRPr>
          </a:p>
        </p:txBody>
      </p:sp>
      <p:pic>
        <p:nvPicPr>
          <p:cNvPr id="354" name="Google Shape;354;p16"/>
          <p:cNvPicPr preferRelativeResize="0"/>
          <p:nvPr/>
        </p:nvPicPr>
        <p:blipFill rotWithShape="1">
          <a:blip r:embed="rId3">
            <a:alphaModFix/>
          </a:blip>
          <a:srcRect/>
          <a:stretch/>
        </p:blipFill>
        <p:spPr>
          <a:xfrm>
            <a:off x="6074695" y="4272685"/>
            <a:ext cx="687167" cy="877801"/>
          </a:xfrm>
          <a:prstGeom prst="rect">
            <a:avLst/>
          </a:prstGeom>
          <a:noFill/>
          <a:ln>
            <a:noFill/>
          </a:ln>
        </p:spPr>
      </p:pic>
      <p:pic>
        <p:nvPicPr>
          <p:cNvPr id="355" name="Google Shape;355;p16"/>
          <p:cNvPicPr preferRelativeResize="0"/>
          <p:nvPr/>
        </p:nvPicPr>
        <p:blipFill rotWithShape="1">
          <a:blip r:embed="rId4">
            <a:alphaModFix/>
          </a:blip>
          <a:srcRect/>
          <a:stretch/>
        </p:blipFill>
        <p:spPr>
          <a:xfrm>
            <a:off x="424522" y="3010389"/>
            <a:ext cx="774949" cy="781601"/>
          </a:xfrm>
          <a:prstGeom prst="rect">
            <a:avLst/>
          </a:prstGeom>
          <a:noFill/>
          <a:ln>
            <a:noFill/>
          </a:ln>
        </p:spPr>
      </p:pic>
      <p:pic>
        <p:nvPicPr>
          <p:cNvPr id="356" name="Google Shape;356;p16"/>
          <p:cNvPicPr preferRelativeResize="0"/>
          <p:nvPr/>
        </p:nvPicPr>
        <p:blipFill rotWithShape="1">
          <a:blip r:embed="rId5">
            <a:alphaModFix/>
          </a:blip>
          <a:srcRect/>
          <a:stretch/>
        </p:blipFill>
        <p:spPr>
          <a:xfrm>
            <a:off x="230340" y="423340"/>
            <a:ext cx="1075530" cy="1092785"/>
          </a:xfrm>
          <a:prstGeom prst="rect">
            <a:avLst/>
          </a:prstGeom>
          <a:noFill/>
          <a:ln>
            <a:noFill/>
          </a:ln>
        </p:spPr>
      </p:pic>
      <p:pic>
        <p:nvPicPr>
          <p:cNvPr id="357" name="Google Shape;357;p16"/>
          <p:cNvPicPr preferRelativeResize="0"/>
          <p:nvPr/>
        </p:nvPicPr>
        <p:blipFill rotWithShape="1">
          <a:blip r:embed="rId4">
            <a:alphaModFix/>
          </a:blip>
          <a:srcRect/>
          <a:stretch/>
        </p:blipFill>
        <p:spPr>
          <a:xfrm>
            <a:off x="530921" y="5687733"/>
            <a:ext cx="774949" cy="7816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17"/>
          <p:cNvSpPr txBox="1">
            <a:spLocks noGrp="1"/>
          </p:cNvSpPr>
          <p:nvPr>
            <p:ph type="title"/>
          </p:nvPr>
        </p:nvSpPr>
        <p:spPr>
          <a:xfrm>
            <a:off x="457200" y="0"/>
            <a:ext cx="8229600"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100"/>
              <a:buFont typeface="Calibri"/>
              <a:buNone/>
            </a:pPr>
            <a:r>
              <a:rPr lang="en-US" sz="4400" b="0" i="0" u="none" strike="noStrike" cap="none">
                <a:solidFill>
                  <a:srgbClr val="583F34"/>
                </a:solidFill>
                <a:latin typeface="Arial"/>
                <a:ea typeface="Arial"/>
                <a:cs typeface="Arial"/>
                <a:sym typeface="Arial"/>
              </a:rPr>
              <a:t>Commonalities </a:t>
            </a:r>
            <a:endParaRPr/>
          </a:p>
        </p:txBody>
      </p:sp>
      <p:sp>
        <p:nvSpPr>
          <p:cNvPr id="364" name="Google Shape;364;p17"/>
          <p:cNvSpPr txBox="1">
            <a:spLocks noGrp="1"/>
          </p:cNvSpPr>
          <p:nvPr>
            <p:ph type="body" idx="1"/>
          </p:nvPr>
        </p:nvSpPr>
        <p:spPr>
          <a:xfrm>
            <a:off x="586854" y="1001256"/>
            <a:ext cx="8481446"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900"/>
              <a:buFont typeface="Arial"/>
              <a:buNone/>
            </a:pPr>
            <a:r>
              <a:rPr lang="en-US" sz="3600" b="0" i="0" u="none" strike="noStrike" cap="none">
                <a:solidFill>
                  <a:srgbClr val="583F34"/>
                </a:solidFill>
                <a:latin typeface="Arial"/>
                <a:ea typeface="Arial"/>
                <a:cs typeface="Arial"/>
                <a:sym typeface="Arial"/>
              </a:rPr>
              <a:t>Initial class list: </a:t>
            </a:r>
            <a:endParaRPr/>
          </a:p>
          <a:p>
            <a:pPr marL="0" marR="0" lvl="0" indent="0" algn="l" rtl="0">
              <a:lnSpc>
                <a:spcPct val="100000"/>
              </a:lnSpc>
              <a:spcBef>
                <a:spcPts val="0"/>
              </a:spcBef>
              <a:spcAft>
                <a:spcPts val="0"/>
              </a:spcAft>
              <a:buClr>
                <a:schemeClr val="dk1"/>
              </a:buClr>
              <a:buSzPts val="800"/>
              <a:buFont typeface="Arial"/>
              <a:buNone/>
            </a:pPr>
            <a:r>
              <a:rPr lang="en-US" b="0" i="1" u="none" strike="noStrike" cap="none">
                <a:solidFill>
                  <a:srgbClr val="583F34"/>
                </a:solidFill>
                <a:latin typeface="Arial"/>
                <a:ea typeface="Arial"/>
                <a:cs typeface="Arial"/>
                <a:sym typeface="Arial"/>
              </a:rPr>
              <a:t>What are the unifying factors/commonalities among all living things? (provide examples)</a:t>
            </a:r>
            <a:endParaRPr sz="3600" b="0" i="1"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Arial"/>
              <a:buNone/>
            </a:pPr>
            <a:r>
              <a:rPr lang="en-US" sz="3200" b="0" i="1" u="none" strike="noStrike" cap="none">
                <a:solidFill>
                  <a:srgbClr val="583F34"/>
                </a:solidFill>
                <a:latin typeface="Arial"/>
                <a:ea typeface="Arial"/>
                <a:cs typeface="Arial"/>
                <a:sym typeface="Arial"/>
              </a:rPr>
              <a:t> </a:t>
            </a:r>
            <a:endParaRPr/>
          </a:p>
          <a:p>
            <a:pPr marL="0" marR="0" lvl="0" indent="0" algn="l" rtl="0">
              <a:lnSpc>
                <a:spcPct val="100000"/>
              </a:lnSpc>
              <a:spcBef>
                <a:spcPts val="0"/>
              </a:spcBef>
              <a:spcAft>
                <a:spcPts val="0"/>
              </a:spcAft>
              <a:buClr>
                <a:schemeClr val="dk1"/>
              </a:buClr>
              <a:buSzPts val="700"/>
              <a:buFont typeface="Arial"/>
              <a:buNone/>
            </a:pPr>
            <a:endParaRPr sz="2800" b="1" i="1"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700"/>
              <a:buFont typeface="Arial"/>
              <a:buNone/>
            </a:pPr>
            <a:endParaRPr sz="2800" b="1" i="1">
              <a:solidFill>
                <a:srgbClr val="583F3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600"/>
              <a:buFont typeface="Arial"/>
              <a:buNone/>
            </a:pPr>
            <a:endParaRPr sz="2400" b="1" i="1"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600"/>
              <a:buFont typeface="Arial"/>
              <a:buNone/>
            </a:pPr>
            <a:r>
              <a:rPr lang="en-US" sz="2400" b="1" i="1" u="none" strike="noStrike" cap="none">
                <a:solidFill>
                  <a:srgbClr val="583F34"/>
                </a:solidFill>
                <a:latin typeface="Arial"/>
                <a:ea typeface="Arial"/>
                <a:cs typeface="Arial"/>
                <a:sym typeface="Arial"/>
              </a:rPr>
              <a:t>We want a list that is complete, but as short as possible. 	</a:t>
            </a:r>
            <a:r>
              <a:rPr lang="en-US" sz="2400" b="1" i="1" u="none" strike="noStrike" cap="none">
                <a:solidFill>
                  <a:schemeClr val="dk1"/>
                </a:solidFill>
                <a:latin typeface="Arial"/>
                <a:ea typeface="Arial"/>
                <a:cs typeface="Arial"/>
                <a:sym typeface="Arial"/>
              </a:rPr>
              <a:t>	</a:t>
            </a:r>
            <a:endParaRPr sz="3200" b="1" i="1"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Arial"/>
              <a:buNone/>
            </a:pPr>
            <a:r>
              <a:rPr lang="en-US" sz="3200" b="0" i="0" u="none" strike="noStrike" cap="none">
                <a:solidFill>
                  <a:srgbClr val="583F34"/>
                </a:solidFill>
                <a:latin typeface="Arial"/>
                <a:ea typeface="Arial"/>
                <a:cs typeface="Arial"/>
                <a:sym typeface="Arial"/>
              </a:rPr>
              <a:t>CHECK TO SEE:</a:t>
            </a:r>
            <a:endParaRPr/>
          </a:p>
          <a:p>
            <a:pPr marL="457200" marR="0" lvl="0" indent="-457200" algn="l" rtl="0">
              <a:lnSpc>
                <a:spcPct val="100000"/>
              </a:lnSpc>
              <a:spcBef>
                <a:spcPts val="0"/>
              </a:spcBef>
              <a:spcAft>
                <a:spcPts val="0"/>
              </a:spcAft>
              <a:buClr>
                <a:schemeClr val="dk1"/>
              </a:buClr>
              <a:buSzPts val="2800"/>
              <a:buFont typeface="Noto Sans Symbols"/>
              <a:buChar char="✔"/>
            </a:pPr>
            <a:r>
              <a:rPr lang="en-US" sz="2800" b="0" i="0" u="none" strike="noStrike" cap="none">
                <a:solidFill>
                  <a:srgbClr val="583F34"/>
                </a:solidFill>
                <a:latin typeface="Arial"/>
                <a:ea typeface="Arial"/>
                <a:cs typeface="Arial"/>
                <a:sym typeface="Arial"/>
              </a:rPr>
              <a:t>Is it true of </a:t>
            </a:r>
            <a:r>
              <a:rPr lang="en-US" sz="2800" b="0" i="0" u="sng" strike="noStrike" cap="none">
                <a:solidFill>
                  <a:srgbClr val="583F34"/>
                </a:solidFill>
                <a:latin typeface="Arial"/>
                <a:ea typeface="Arial"/>
                <a:cs typeface="Arial"/>
                <a:sym typeface="Arial"/>
              </a:rPr>
              <a:t>ALL</a:t>
            </a:r>
            <a:r>
              <a:rPr lang="en-US" sz="2800" b="0" i="0" u="none" strike="noStrike" cap="none">
                <a:solidFill>
                  <a:srgbClr val="583F34"/>
                </a:solidFill>
                <a:latin typeface="Arial"/>
                <a:ea typeface="Arial"/>
                <a:cs typeface="Arial"/>
                <a:sym typeface="Arial"/>
              </a:rPr>
              <a:t> living things? </a:t>
            </a:r>
            <a:endParaRPr/>
          </a:p>
          <a:p>
            <a:pPr marL="457200" marR="0" lvl="0" indent="-457200" algn="l" rtl="0">
              <a:lnSpc>
                <a:spcPct val="100000"/>
              </a:lnSpc>
              <a:spcBef>
                <a:spcPts val="0"/>
              </a:spcBef>
              <a:spcAft>
                <a:spcPts val="0"/>
              </a:spcAft>
              <a:buClr>
                <a:schemeClr val="dk1"/>
              </a:buClr>
              <a:buSzPts val="2800"/>
              <a:buFont typeface="Noto Sans Symbols"/>
              <a:buChar char="✔"/>
            </a:pPr>
            <a:r>
              <a:rPr lang="en-US" sz="2800" b="0" i="0" u="none" strike="noStrike" cap="none">
                <a:solidFill>
                  <a:srgbClr val="583F34"/>
                </a:solidFill>
                <a:latin typeface="Arial"/>
                <a:ea typeface="Arial"/>
                <a:cs typeface="Arial"/>
                <a:sym typeface="Arial"/>
              </a:rPr>
              <a:t>Is there anything missing?</a:t>
            </a:r>
            <a:endParaRPr sz="3200" b="0" i="0" u="none" strike="noStrike" cap="none">
              <a:solidFill>
                <a:srgbClr val="583F34"/>
              </a:solidFill>
              <a:latin typeface="Arial"/>
              <a:ea typeface="Arial"/>
              <a:cs typeface="Arial"/>
              <a:sym typeface="Arial"/>
            </a:endParaRPr>
          </a:p>
        </p:txBody>
      </p:sp>
      <p:pic>
        <p:nvPicPr>
          <p:cNvPr id="365" name="Google Shape;365;p17"/>
          <p:cNvPicPr preferRelativeResize="0"/>
          <p:nvPr/>
        </p:nvPicPr>
        <p:blipFill rotWithShape="1">
          <a:blip r:embed="rId3">
            <a:alphaModFix/>
          </a:blip>
          <a:srcRect/>
          <a:stretch/>
        </p:blipFill>
        <p:spPr>
          <a:xfrm>
            <a:off x="450376" y="2944309"/>
            <a:ext cx="774949" cy="781601"/>
          </a:xfrm>
          <a:prstGeom prst="rect">
            <a:avLst/>
          </a:prstGeom>
          <a:noFill/>
          <a:ln>
            <a:noFill/>
          </a:ln>
        </p:spPr>
      </p:pic>
      <p:sp>
        <p:nvSpPr>
          <p:cNvPr id="366" name="Google Shape;366;p17"/>
          <p:cNvSpPr txBox="1"/>
          <p:nvPr/>
        </p:nvSpPr>
        <p:spPr>
          <a:xfrm>
            <a:off x="1401988" y="3042721"/>
            <a:ext cx="71824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6800"/>
              </a:buClr>
              <a:buSzPts val="3200"/>
              <a:buFont typeface="Arial"/>
              <a:buNone/>
            </a:pPr>
            <a:r>
              <a:rPr lang="en-US" sz="3200" b="0" i="0" u="none" strike="noStrike" cap="none">
                <a:solidFill>
                  <a:srgbClr val="226800"/>
                </a:solidFill>
                <a:latin typeface="Arial"/>
                <a:ea typeface="Arial"/>
                <a:cs typeface="Arial"/>
                <a:sym typeface="Arial"/>
              </a:rPr>
              <a:t>Record our class list in </a:t>
            </a:r>
            <a:r>
              <a:rPr lang="en-US" sz="3200" b="0" i="0" u="sng" strike="noStrike" cap="none">
                <a:solidFill>
                  <a:srgbClr val="226800"/>
                </a:solidFill>
                <a:latin typeface="Arial"/>
                <a:ea typeface="Arial"/>
                <a:cs typeface="Arial"/>
                <a:sym typeface="Arial"/>
              </a:rPr>
              <a:t>Doodle Box C</a:t>
            </a:r>
            <a:r>
              <a:rPr lang="en-US" sz="3200" b="0" i="0" u="none" strike="noStrike" cap="none">
                <a:solidFill>
                  <a:srgbClr val="226800"/>
                </a:solidFill>
                <a:latin typeface="Arial"/>
                <a:ea typeface="Arial"/>
                <a:cs typeface="Arial"/>
                <a:sym typeface="Arial"/>
              </a:rPr>
              <a:t>.</a:t>
            </a:r>
            <a:endParaRPr sz="3200" b="0" i="0" u="none" strike="noStrike" cap="none">
              <a:solidFill>
                <a:srgbClr val="2268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8"/>
          <p:cNvSpPr txBox="1">
            <a:spLocks noGrp="1"/>
          </p:cNvSpPr>
          <p:nvPr>
            <p:ph type="body" idx="1"/>
          </p:nvPr>
        </p:nvSpPr>
        <p:spPr>
          <a:xfrm>
            <a:off x="230885" y="1278900"/>
            <a:ext cx="8717172" cy="194197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800"/>
              <a:buFont typeface="Arial"/>
              <a:buNone/>
            </a:pPr>
            <a:r>
              <a:rPr lang="en-US" sz="3200" b="0" i="1" u="none" strike="noStrike" cap="none">
                <a:solidFill>
                  <a:srgbClr val="583F34"/>
                </a:solidFill>
                <a:latin typeface="Arial"/>
                <a:ea typeface="Arial"/>
                <a:cs typeface="Arial"/>
                <a:sym typeface="Arial"/>
              </a:rPr>
              <a:t>1. There are a huge number of different, unique organisms  (aka biodiversity)</a:t>
            </a:r>
            <a:endParaRPr/>
          </a:p>
          <a:p>
            <a:pPr marL="0" marR="0" lvl="0" indent="0" algn="l" rtl="0">
              <a:lnSpc>
                <a:spcPct val="100000"/>
              </a:lnSpc>
              <a:spcBef>
                <a:spcPts val="720"/>
              </a:spcBef>
              <a:spcAft>
                <a:spcPts val="0"/>
              </a:spcAft>
              <a:buClr>
                <a:srgbClr val="FF0000"/>
              </a:buClr>
              <a:buSzPts val="800"/>
              <a:buFont typeface="Arial"/>
              <a:buNone/>
            </a:pPr>
            <a:r>
              <a:rPr lang="en-US" sz="3200" b="0" i="1" u="none" strike="noStrike" cap="none">
                <a:solidFill>
                  <a:srgbClr val="583F34"/>
                </a:solidFill>
                <a:latin typeface="Arial"/>
                <a:ea typeface="Arial"/>
                <a:cs typeface="Arial"/>
                <a:sym typeface="Arial"/>
              </a:rPr>
              <a:t>2. All organisms have many things in common</a:t>
            </a:r>
            <a:r>
              <a:rPr lang="en-US" sz="3600" b="0" i="1" u="none" strike="noStrike" cap="none">
                <a:solidFill>
                  <a:srgbClr val="583F34"/>
                </a:solidFill>
                <a:latin typeface="Arial"/>
                <a:ea typeface="Arial"/>
                <a:cs typeface="Arial"/>
                <a:sym typeface="Arial"/>
              </a:rPr>
              <a:t>.</a:t>
            </a:r>
            <a:br>
              <a:rPr lang="en-US" sz="3600" b="0" i="1" u="none" strike="noStrike" cap="none">
                <a:solidFill>
                  <a:srgbClr val="FF0000"/>
                </a:solidFill>
                <a:latin typeface="Arial"/>
                <a:ea typeface="Arial"/>
                <a:cs typeface="Arial"/>
                <a:sym typeface="Arial"/>
              </a:rPr>
            </a:br>
            <a:endParaRPr sz="3600" b="0" i="1" u="none" strike="noStrike" cap="none">
              <a:solidFill>
                <a:srgbClr val="FF0000"/>
              </a:solidFill>
              <a:latin typeface="Arial"/>
              <a:ea typeface="Arial"/>
              <a:cs typeface="Arial"/>
              <a:sym typeface="Arial"/>
            </a:endParaRPr>
          </a:p>
          <a:p>
            <a:pPr marL="342900" marR="0" lvl="0" indent="-342900" algn="l" rtl="0">
              <a:lnSpc>
                <a:spcPct val="100000"/>
              </a:lnSpc>
              <a:spcBef>
                <a:spcPts val="720"/>
              </a:spcBef>
              <a:spcAft>
                <a:spcPts val="0"/>
              </a:spcAft>
              <a:buClr>
                <a:schemeClr val="dk1"/>
              </a:buClr>
              <a:buSzPts val="900"/>
              <a:buFont typeface="Arial"/>
              <a:buNone/>
            </a:pPr>
            <a:endParaRPr sz="3600" b="1" i="0" u="none" strike="noStrike" cap="none">
              <a:solidFill>
                <a:schemeClr val="dk1"/>
              </a:solidFill>
              <a:latin typeface="Arial"/>
              <a:ea typeface="Arial"/>
              <a:cs typeface="Arial"/>
              <a:sym typeface="Arial"/>
            </a:endParaRPr>
          </a:p>
          <a:p>
            <a:pPr marL="342900" marR="0" lvl="0" indent="-342900" algn="l" rtl="0">
              <a:lnSpc>
                <a:spcPct val="100000"/>
              </a:lnSpc>
              <a:spcBef>
                <a:spcPts val="800"/>
              </a:spcBef>
              <a:spcAft>
                <a:spcPts val="0"/>
              </a:spcAft>
              <a:buClr>
                <a:schemeClr val="dk1"/>
              </a:buClr>
              <a:buSzPts val="1000"/>
              <a:buFont typeface="Arial"/>
              <a:buNone/>
            </a:pPr>
            <a:endParaRPr sz="4000" b="0" i="0" u="none" strike="noStrike" cap="none">
              <a:solidFill>
                <a:schemeClr val="dk1"/>
              </a:solidFill>
              <a:latin typeface="Calibri"/>
              <a:ea typeface="Calibri"/>
              <a:cs typeface="Calibri"/>
              <a:sym typeface="Calibri"/>
            </a:endParaRPr>
          </a:p>
        </p:txBody>
      </p:sp>
      <p:sp>
        <p:nvSpPr>
          <p:cNvPr id="373" name="Google Shape;373;p18"/>
          <p:cNvSpPr txBox="1"/>
          <p:nvPr/>
        </p:nvSpPr>
        <p:spPr>
          <a:xfrm>
            <a:off x="230885" y="266481"/>
            <a:ext cx="8042487" cy="6677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B7C01"/>
              </a:buClr>
              <a:buSzPts val="900"/>
              <a:buFont typeface="Cambria"/>
              <a:buNone/>
            </a:pPr>
            <a:r>
              <a:rPr lang="en-US" sz="3600" b="0" i="1" u="none" strike="noStrike" cap="none">
                <a:solidFill>
                  <a:srgbClr val="583F34"/>
                </a:solidFill>
                <a:latin typeface="Arial"/>
                <a:ea typeface="Arial"/>
                <a:cs typeface="Arial"/>
                <a:sym typeface="Arial"/>
              </a:rPr>
              <a:t>So far we have observed that:</a:t>
            </a:r>
            <a:endParaRPr sz="3600" b="0" i="1" u="none" strike="noStrike" cap="none">
              <a:solidFill>
                <a:srgbClr val="583F34"/>
              </a:solidFill>
              <a:latin typeface="Arial"/>
              <a:ea typeface="Arial"/>
              <a:cs typeface="Arial"/>
              <a:sym typeface="Arial"/>
            </a:endParaRPr>
          </a:p>
        </p:txBody>
      </p:sp>
      <p:sp>
        <p:nvSpPr>
          <p:cNvPr id="374" name="Google Shape;374;p18"/>
          <p:cNvSpPr txBox="1"/>
          <p:nvPr/>
        </p:nvSpPr>
        <p:spPr>
          <a:xfrm>
            <a:off x="1651379" y="3794078"/>
            <a:ext cx="6851176" cy="27699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6800"/>
              </a:buClr>
              <a:buSzPts val="3200"/>
              <a:buFont typeface="Arial"/>
              <a:buNone/>
            </a:pPr>
            <a:r>
              <a:rPr lang="en-US" sz="3200" b="0" i="0" u="none" strike="noStrike" cap="none">
                <a:solidFill>
                  <a:srgbClr val="226800"/>
                </a:solidFill>
                <a:latin typeface="Arial"/>
                <a:ea typeface="Arial"/>
                <a:cs typeface="Arial"/>
                <a:sym typeface="Arial"/>
              </a:rPr>
              <a:t>What thoughts (or questions) do you have about these two observations?</a:t>
            </a:r>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rgbClr val="226800"/>
              </a:solidFill>
              <a:latin typeface="Arial"/>
              <a:ea typeface="Arial"/>
              <a:cs typeface="Arial"/>
              <a:sym typeface="Arial"/>
            </a:endParaRPr>
          </a:p>
          <a:p>
            <a:pPr marL="0" marR="0" lvl="0" indent="0" algn="l" rtl="0">
              <a:lnSpc>
                <a:spcPct val="100000"/>
              </a:lnSpc>
              <a:spcBef>
                <a:spcPts val="0"/>
              </a:spcBef>
              <a:spcAft>
                <a:spcPts val="0"/>
              </a:spcAft>
              <a:buClr>
                <a:srgbClr val="226800"/>
              </a:buClr>
              <a:buSzPts val="3200"/>
              <a:buFont typeface="Arial"/>
              <a:buNone/>
            </a:pPr>
            <a:r>
              <a:rPr lang="en-US" sz="3200" b="0" i="0" u="none" strike="noStrike" cap="none">
                <a:solidFill>
                  <a:srgbClr val="226800"/>
                </a:solidFill>
                <a:latin typeface="Arial"/>
                <a:ea typeface="Arial"/>
                <a:cs typeface="Arial"/>
                <a:sym typeface="Arial"/>
              </a:rPr>
              <a:t>Record your thoughts/questions in </a:t>
            </a:r>
            <a:r>
              <a:rPr lang="en-US" sz="3200" b="0" i="0" u="sng" strike="noStrike" cap="none">
                <a:solidFill>
                  <a:srgbClr val="226800"/>
                </a:solidFill>
                <a:latin typeface="Arial"/>
                <a:ea typeface="Arial"/>
                <a:cs typeface="Arial"/>
                <a:sym typeface="Arial"/>
              </a:rPr>
              <a:t>Doodle Box D</a:t>
            </a:r>
            <a:r>
              <a:rPr lang="en-US" sz="3200" b="0" i="0" u="none" strike="noStrike" cap="none">
                <a:solidFill>
                  <a:srgbClr val="226800"/>
                </a:solidFill>
                <a:latin typeface="Arial"/>
                <a:ea typeface="Arial"/>
                <a:cs typeface="Arial"/>
                <a:sym typeface="Arial"/>
              </a:rPr>
              <a:t>.</a:t>
            </a:r>
            <a:endParaRPr sz="3200" b="0" i="0" u="none" strike="noStrike" cap="none">
              <a:solidFill>
                <a:srgbClr val="2268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75" name="Google Shape;375;p18"/>
          <p:cNvPicPr preferRelativeResize="0"/>
          <p:nvPr/>
        </p:nvPicPr>
        <p:blipFill rotWithShape="1">
          <a:blip r:embed="rId3">
            <a:alphaModFix/>
          </a:blip>
          <a:srcRect/>
          <a:stretch/>
        </p:blipFill>
        <p:spPr>
          <a:xfrm>
            <a:off x="370613" y="5373610"/>
            <a:ext cx="774949" cy="781601"/>
          </a:xfrm>
          <a:prstGeom prst="rect">
            <a:avLst/>
          </a:prstGeom>
          <a:noFill/>
          <a:ln>
            <a:noFill/>
          </a:ln>
        </p:spPr>
      </p:pic>
      <p:pic>
        <p:nvPicPr>
          <p:cNvPr id="376" name="Google Shape;376;p18"/>
          <p:cNvPicPr preferRelativeResize="0"/>
          <p:nvPr/>
        </p:nvPicPr>
        <p:blipFill rotWithShape="1">
          <a:blip r:embed="rId4">
            <a:alphaModFix/>
          </a:blip>
          <a:srcRect/>
          <a:stretch/>
        </p:blipFill>
        <p:spPr>
          <a:xfrm>
            <a:off x="159168" y="3565571"/>
            <a:ext cx="1075530" cy="10927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4">
                                            <p:txEl>
                                              <p:pRg st="3" end="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7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19"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83" name="Google Shape;383;p19"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84" name="Google Shape;384;p19"/>
          <p:cNvSpPr txBox="1"/>
          <p:nvPr/>
        </p:nvSpPr>
        <p:spPr>
          <a:xfrm>
            <a:off x="155575" y="480056"/>
            <a:ext cx="9029700" cy="181588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700"/>
              <a:buFont typeface="Calibri"/>
              <a:buNone/>
            </a:pPr>
            <a:r>
              <a:rPr lang="en-US" sz="2800" b="0" i="0" u="none" strike="noStrike" cap="none" dirty="0">
                <a:solidFill>
                  <a:srgbClr val="583F34"/>
                </a:solidFill>
                <a:latin typeface="Arial"/>
                <a:ea typeface="Arial"/>
                <a:cs typeface="Arial"/>
                <a:sym typeface="Arial"/>
              </a:rPr>
              <a:t>All organisms have some similarities, but when you grouped them, you found that </a:t>
            </a:r>
            <a:r>
              <a:rPr lang="en-US" sz="2800" b="0" i="0" u="sng" strike="noStrike" cap="none" dirty="0">
                <a:solidFill>
                  <a:srgbClr val="583F34"/>
                </a:solidFill>
                <a:latin typeface="Arial"/>
                <a:ea typeface="Arial"/>
                <a:cs typeface="Arial"/>
                <a:sym typeface="Arial"/>
              </a:rPr>
              <a:t>some are more alike than others</a:t>
            </a:r>
            <a:r>
              <a:rPr lang="en-US" sz="2800" b="0" i="0" u="none" strike="noStrike" cap="none" dirty="0">
                <a:solidFill>
                  <a:srgbClr val="583F34"/>
                </a:solidFill>
                <a:latin typeface="Arial"/>
                <a:ea typeface="Arial"/>
                <a:cs typeface="Arial"/>
                <a:sym typeface="Arial"/>
              </a:rPr>
              <a:t>. </a:t>
            </a:r>
            <a:endParaRPr dirty="0"/>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chemeClr val="dk1"/>
              </a:solidFill>
              <a:latin typeface="Calibri"/>
              <a:ea typeface="Calibri"/>
              <a:cs typeface="Calibri"/>
              <a:sym typeface="Calibri"/>
            </a:endParaRPr>
          </a:p>
        </p:txBody>
      </p:sp>
      <p:pic>
        <p:nvPicPr>
          <p:cNvPr id="385" name="Google Shape;385;p19"/>
          <p:cNvPicPr preferRelativeResize="0">
            <a:picLocks noGrp="1"/>
          </p:cNvPicPr>
          <p:nvPr>
            <p:ph type="body" idx="1"/>
          </p:nvPr>
        </p:nvPicPr>
        <p:blipFill rotWithShape="1">
          <a:blip r:embed="rId3">
            <a:alphaModFix/>
          </a:blip>
          <a:srcRect t="20753" r="2830" b="25493"/>
          <a:stretch/>
        </p:blipFill>
        <p:spPr>
          <a:xfrm>
            <a:off x="720691" y="2295938"/>
            <a:ext cx="7601293" cy="3140764"/>
          </a:xfrm>
          <a:prstGeom prst="rect">
            <a:avLst/>
          </a:prstGeom>
          <a:noFill/>
          <a:ln>
            <a:noFill/>
          </a:ln>
        </p:spPr>
      </p:pic>
      <p:sp>
        <p:nvSpPr>
          <p:cNvPr id="386" name="Google Shape;386;p19"/>
          <p:cNvSpPr txBox="1"/>
          <p:nvPr/>
        </p:nvSpPr>
        <p:spPr>
          <a:xfrm>
            <a:off x="1807164" y="5543858"/>
            <a:ext cx="6276061" cy="181588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700"/>
              <a:buFont typeface="Calibri"/>
              <a:buNone/>
            </a:pPr>
            <a:r>
              <a:rPr lang="en-US" sz="2800" b="0" i="0" u="none" strike="noStrike" cap="none">
                <a:solidFill>
                  <a:srgbClr val="226800"/>
                </a:solidFill>
                <a:latin typeface="Arial"/>
                <a:ea typeface="Arial"/>
                <a:cs typeface="Arial"/>
                <a:sym typeface="Arial"/>
              </a:rPr>
              <a:t>What do you think about this pattern? </a:t>
            </a:r>
            <a:endParaRPr sz="2800" b="0" i="0" u="none" strike="noStrike" cap="none">
              <a:solidFill>
                <a:srgbClr val="226800"/>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700"/>
              <a:buFont typeface="Calibri"/>
              <a:buNone/>
            </a:pPr>
            <a:r>
              <a:rPr lang="en-US" sz="2800" b="0" i="0" u="none" strike="noStrike" cap="none">
                <a:solidFill>
                  <a:srgbClr val="226800"/>
                </a:solidFill>
                <a:latin typeface="Arial"/>
                <a:ea typeface="Arial"/>
                <a:cs typeface="Arial"/>
                <a:sym typeface="Arial"/>
              </a:rPr>
              <a:t>What might it mean?</a:t>
            </a:r>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Calibri"/>
              <a:ea typeface="Calibri"/>
              <a:cs typeface="Calibri"/>
              <a:sym typeface="Calibri"/>
            </a:endParaRPr>
          </a:p>
        </p:txBody>
      </p:sp>
      <p:pic>
        <p:nvPicPr>
          <p:cNvPr id="387" name="Google Shape;387;p19"/>
          <p:cNvPicPr preferRelativeResize="0"/>
          <p:nvPr/>
        </p:nvPicPr>
        <p:blipFill rotWithShape="1">
          <a:blip r:embed="rId4">
            <a:alphaModFix/>
          </a:blip>
          <a:srcRect/>
          <a:stretch/>
        </p:blipFill>
        <p:spPr>
          <a:xfrm>
            <a:off x="822089" y="5560144"/>
            <a:ext cx="834670" cy="84806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1000"/>
                                        <p:tgtEl>
                                          <p:spTgt spid="387"/>
                                        </p:tgtEl>
                                      </p:cBhvr>
                                    </p:animEffect>
                                  </p:childTnLst>
                                </p:cTn>
                              </p:par>
                              <p:par>
                                <p:cTn id="8" presetID="10" presetClass="entr" presetSubtype="0" fill="hold" nodeType="withEffect">
                                  <p:stCondLst>
                                    <p:cond delay="0"/>
                                  </p:stCondLst>
                                  <p:childTnLst>
                                    <p:set>
                                      <p:cBhvr>
                                        <p:cTn id="9" dur="1" fill="hold">
                                          <p:stCondLst>
                                            <p:cond delay="0"/>
                                          </p:stCondLst>
                                        </p:cTn>
                                        <p:tgtEl>
                                          <p:spTgt spid="386"/>
                                        </p:tgtEl>
                                        <p:attrNameLst>
                                          <p:attrName>style.visibility</p:attrName>
                                        </p:attrNameLst>
                                      </p:cBhvr>
                                      <p:to>
                                        <p:strVal val="visible"/>
                                      </p:to>
                                    </p:set>
                                    <p:animEffect transition="in" filter="fade">
                                      <p:cBhvr>
                                        <p:cTn id="10" dur="1000"/>
                                        <p:tgtEl>
                                          <p:spTgt spid="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rgbClr val="FFFFFF"/>
                </a:solidFill>
                <a:latin typeface="Arial"/>
                <a:ea typeface="Arial"/>
                <a:cs typeface="Arial"/>
                <a:sym typeface="Arial"/>
              </a:rPr>
              <a:t>How to use these slides…</a:t>
            </a:r>
            <a:endParaRPr sz="2400" b="0" i="0" u="none" strike="noStrike" cap="none">
              <a:solidFill>
                <a:srgbClr val="FFFFFF"/>
              </a:solidFill>
              <a:latin typeface="Arial"/>
              <a:ea typeface="Arial"/>
              <a:cs typeface="Arial"/>
              <a:sym typeface="Arial"/>
            </a:endParaRPr>
          </a:p>
        </p:txBody>
      </p:sp>
      <p:sp>
        <p:nvSpPr>
          <p:cNvPr id="197" name="Google Shape;197;p2"/>
          <p:cNvSpPr/>
          <p:nvPr/>
        </p:nvSpPr>
        <p:spPr>
          <a:xfrm>
            <a:off x="204697" y="756561"/>
            <a:ext cx="8882859" cy="5421998"/>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The following presentation was designed to support the implementation of the MBER-Biology curriculum—a student-centered sense-making classroom. It is </a:t>
            </a:r>
            <a:r>
              <a:rPr lang="en-US" sz="1300" b="0" i="0" u="sng" strike="noStrike" cap="none" dirty="0">
                <a:solidFill>
                  <a:srgbClr val="583F34"/>
                </a:solidFill>
                <a:latin typeface="Arial"/>
                <a:ea typeface="Arial"/>
                <a:cs typeface="Arial"/>
                <a:sym typeface="Arial"/>
              </a:rPr>
              <a:t>NOT</a:t>
            </a:r>
            <a:r>
              <a:rPr lang="en-US" sz="1300" b="0" i="0" u="none" strike="noStrike" cap="none" dirty="0">
                <a:solidFill>
                  <a:srgbClr val="583F34"/>
                </a:solidFill>
                <a:latin typeface="Arial"/>
                <a:ea typeface="Arial"/>
                <a:cs typeface="Arial"/>
                <a:sym typeface="Arial"/>
              </a:rPr>
              <a:t> ready to show to students in its current form. You will notice there are two kinds of slides.</a:t>
            </a:r>
            <a:endParaRPr dirty="0"/>
          </a:p>
          <a:p>
            <a:pPr marL="45720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(1) </a:t>
            </a:r>
            <a:r>
              <a:rPr lang="en-US" sz="1300" b="1" i="0" u="none" strike="noStrike" cap="none" dirty="0">
                <a:solidFill>
                  <a:srgbClr val="583F34"/>
                </a:solidFill>
                <a:latin typeface="Arial"/>
                <a:ea typeface="Arial"/>
                <a:cs typeface="Arial"/>
                <a:sym typeface="Arial"/>
              </a:rPr>
              <a:t>Teacher Notes slides </a:t>
            </a:r>
            <a:r>
              <a:rPr lang="en-US" sz="1300" b="0" i="0" u="none" strike="noStrike" cap="none" dirty="0">
                <a:solidFill>
                  <a:srgbClr val="583F34"/>
                </a:solidFill>
                <a:latin typeface="Arial"/>
                <a:ea typeface="Arial"/>
                <a:cs typeface="Arial"/>
                <a:sym typeface="Arial"/>
              </a:rPr>
              <a:t>that provide information and notes for teachers and are not meant to be shown to students. These slides are marked by the colored band in the header (as displayed above on this slide).</a:t>
            </a:r>
            <a:endParaRPr dirty="0"/>
          </a:p>
          <a:p>
            <a:pPr marL="45720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(2) </a:t>
            </a:r>
            <a:r>
              <a:rPr lang="en-US" sz="1300" b="1" i="0" u="none" strike="noStrike" cap="none" dirty="0">
                <a:solidFill>
                  <a:srgbClr val="583F34"/>
                </a:solidFill>
                <a:latin typeface="Arial"/>
                <a:ea typeface="Arial"/>
                <a:cs typeface="Arial"/>
                <a:sym typeface="Arial"/>
              </a:rPr>
              <a:t>Student slides </a:t>
            </a:r>
            <a:r>
              <a:rPr lang="en-US" sz="1300" b="0" i="0" u="none" strike="noStrike" cap="none" dirty="0">
                <a:solidFill>
                  <a:srgbClr val="583F34"/>
                </a:solidFill>
                <a:latin typeface="Arial"/>
                <a:ea typeface="Arial"/>
                <a:cs typeface="Arial"/>
                <a:sym typeface="Arial"/>
              </a:rPr>
              <a:t>designed to facilitate student sense-making as you move through the Learning Segments and are intended for use in the classroom during instruction. In the “Presenter Notes” field you will find useful information for each particular slide. </a:t>
            </a:r>
            <a:endParaRPr sz="1300" b="1" i="0" u="none" strike="noStrike" cap="none" dirty="0">
              <a:solidFill>
                <a:srgbClr val="583F34"/>
              </a:solidFill>
              <a:latin typeface="Arial"/>
              <a:ea typeface="Arial"/>
              <a:cs typeface="Arial"/>
              <a:sym typeface="Arial"/>
            </a:endParaRPr>
          </a:p>
          <a:p>
            <a:pPr marL="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We have combined teacher slides and student slides so you can have almost everything you need in one place as you explore the flow of each triangle. You will need to either hide (see note below) or delete the </a:t>
            </a:r>
            <a:r>
              <a:rPr lang="en-US" sz="1300" b="1" i="0" u="none" strike="noStrike" cap="none" dirty="0">
                <a:solidFill>
                  <a:srgbClr val="583F34"/>
                </a:solidFill>
                <a:latin typeface="Arial"/>
                <a:ea typeface="Arial"/>
                <a:cs typeface="Arial"/>
                <a:sym typeface="Arial"/>
              </a:rPr>
              <a:t>Teacher Notes </a:t>
            </a:r>
            <a:r>
              <a:rPr lang="en-US" sz="1300" b="0" i="0" u="none" strike="noStrike" cap="none" dirty="0">
                <a:solidFill>
                  <a:srgbClr val="583F34"/>
                </a:solidFill>
                <a:latin typeface="Arial"/>
                <a:ea typeface="Arial"/>
                <a:cs typeface="Arial"/>
                <a:sym typeface="Arial"/>
              </a:rPr>
              <a:t>slides to use it as a presentation in your classroom. </a:t>
            </a:r>
            <a:endParaRPr dirty="0"/>
          </a:p>
          <a:p>
            <a:pPr marL="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This presentation </a:t>
            </a:r>
            <a:r>
              <a:rPr lang="en-US" sz="1300" b="1" i="0" u="none" strike="noStrike" cap="none" dirty="0">
                <a:solidFill>
                  <a:srgbClr val="583F34"/>
                </a:solidFill>
                <a:latin typeface="Arial"/>
                <a:ea typeface="Arial"/>
                <a:cs typeface="Arial"/>
                <a:sym typeface="Arial"/>
              </a:rPr>
              <a:t>is not meant to stand alone,</a:t>
            </a:r>
            <a:r>
              <a:rPr lang="en-US" sz="1300" b="0" i="0" u="none" strike="noStrike" cap="none" dirty="0">
                <a:solidFill>
                  <a:srgbClr val="583F34"/>
                </a:solidFill>
                <a:latin typeface="Arial"/>
                <a:ea typeface="Arial"/>
                <a:cs typeface="Arial"/>
                <a:sym typeface="Arial"/>
              </a:rPr>
              <a:t> however. Instead, we hope you use it in conjunction with the website. As you step through the slides, reference the table on the triangle webpage (https://www.modelbasedbiology.com/content/research-team/model-3-chemical-reactions-burning-ethanol).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high-level goals of each learning segment and how the model is developed over the course of days. </a:t>
            </a:r>
            <a:endParaRPr dirty="0"/>
          </a:p>
          <a:p>
            <a:pPr marL="0" marR="0" lvl="0" indent="0" algn="l" rtl="0">
              <a:lnSpc>
                <a:spcPct val="100000"/>
              </a:lnSpc>
              <a:spcBef>
                <a:spcPts val="800"/>
              </a:spcBef>
              <a:spcAft>
                <a:spcPts val="0"/>
              </a:spcAft>
              <a:buClr>
                <a:srgbClr val="583F34"/>
              </a:buClr>
              <a:buSzPts val="1300"/>
              <a:buFont typeface="Arial"/>
              <a:buNone/>
            </a:pPr>
            <a:r>
              <a:rPr lang="en-US" sz="1300" b="1" i="0" u="none" strike="noStrike" cap="none" dirty="0">
                <a:solidFill>
                  <a:srgbClr val="583F34"/>
                </a:solidFill>
                <a:latin typeface="Arial"/>
                <a:ea typeface="Arial"/>
                <a:cs typeface="Arial"/>
                <a:sym typeface="Arial"/>
              </a:rPr>
              <a:t>We expect (and hope) you will modify this presentation</a:t>
            </a:r>
            <a:r>
              <a:rPr lang="en-US" sz="1300" b="0" i="0" u="none" strike="noStrike" cap="none" dirty="0">
                <a:solidFill>
                  <a:srgbClr val="583F34"/>
                </a:solidFill>
                <a:latin typeface="Arial"/>
                <a:ea typeface="Arial"/>
                <a:cs typeface="Arial"/>
                <a:sym typeface="Arial"/>
              </a:rPr>
              <a:t> keeping in mind the MBER philosophy. As a contributor you will be part of a community that helps improve the curriculum over time. </a:t>
            </a:r>
            <a:endParaRPr dirty="0"/>
          </a:p>
          <a:p>
            <a:pPr marL="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Thanks!</a:t>
            </a:r>
            <a:endParaRPr sz="1300" b="0" i="0" u="none" strike="noStrike" cap="none" dirty="0">
              <a:solidFill>
                <a:srgbClr val="583F34"/>
              </a:solidFill>
              <a:latin typeface="Arial"/>
              <a:ea typeface="Arial"/>
              <a:cs typeface="Arial"/>
              <a:sym typeface="Arial"/>
            </a:endParaRPr>
          </a:p>
          <a:p>
            <a:pPr marL="0" marR="0" lvl="0" indent="0" algn="l" rtl="0">
              <a:lnSpc>
                <a:spcPct val="100000"/>
              </a:lnSpc>
              <a:spcBef>
                <a:spcPts val="800"/>
              </a:spcBef>
              <a:spcAft>
                <a:spcPts val="0"/>
              </a:spcAft>
              <a:buClr>
                <a:srgbClr val="583F34"/>
              </a:buClr>
              <a:buSzPts val="1300"/>
              <a:buFont typeface="Arial"/>
              <a:buNone/>
            </a:pPr>
            <a:r>
              <a:rPr lang="en-US" sz="1300" b="0" i="0" u="none" strike="noStrike" cap="none" dirty="0">
                <a:solidFill>
                  <a:srgbClr val="583F34"/>
                </a:solidFill>
                <a:latin typeface="Arial"/>
                <a:ea typeface="Arial"/>
                <a:cs typeface="Arial"/>
                <a:sym typeface="Arial"/>
              </a:rPr>
              <a:t>The MBER team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0"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94" name="Google Shape;394;p20"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95" name="Google Shape;395;p20"/>
          <p:cNvSpPr txBox="1"/>
          <p:nvPr/>
        </p:nvSpPr>
        <p:spPr>
          <a:xfrm>
            <a:off x="155575" y="465137"/>
            <a:ext cx="9029700" cy="181588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700"/>
              <a:buFont typeface="Calibri"/>
              <a:buNone/>
            </a:pPr>
            <a:r>
              <a:rPr lang="en-US" sz="2800" b="0" i="0" u="none" strike="noStrike" cap="none">
                <a:solidFill>
                  <a:srgbClr val="583F34"/>
                </a:solidFill>
                <a:latin typeface="Arial"/>
                <a:ea typeface="Arial"/>
                <a:cs typeface="Arial"/>
                <a:sym typeface="Arial"/>
              </a:rPr>
              <a:t>We see lots of similarities among living things, even between ourselves and other organisms.</a:t>
            </a:r>
            <a:endParaRPr/>
          </a:p>
        </p:txBody>
      </p:sp>
      <p:sp>
        <p:nvSpPr>
          <p:cNvPr id="396" name="Google Shape;396;p20" descr="Image result for baby lemur"/>
          <p:cNvSpPr/>
          <p:nvPr/>
        </p:nvSpPr>
        <p:spPr>
          <a:xfrm>
            <a:off x="307975" y="7937"/>
            <a:ext cx="304799"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97" name="Google Shape;397;p20"/>
          <p:cNvPicPr preferRelativeResize="0"/>
          <p:nvPr/>
        </p:nvPicPr>
        <p:blipFill rotWithShape="1">
          <a:blip r:embed="rId3">
            <a:alphaModFix/>
          </a:blip>
          <a:srcRect l="14964" t="14673" r="625" b="30378"/>
          <a:stretch/>
        </p:blipFill>
        <p:spPr>
          <a:xfrm>
            <a:off x="4399914" y="1630982"/>
            <a:ext cx="1885816" cy="1840491"/>
          </a:xfrm>
          <a:prstGeom prst="rect">
            <a:avLst/>
          </a:prstGeom>
          <a:noFill/>
          <a:ln>
            <a:noFill/>
          </a:ln>
        </p:spPr>
      </p:pic>
      <p:pic>
        <p:nvPicPr>
          <p:cNvPr id="398" name="Google Shape;398;p20"/>
          <p:cNvPicPr preferRelativeResize="0"/>
          <p:nvPr/>
        </p:nvPicPr>
        <p:blipFill rotWithShape="1">
          <a:blip r:embed="rId4">
            <a:alphaModFix/>
          </a:blip>
          <a:srcRect r="8817" b="25690"/>
          <a:stretch/>
        </p:blipFill>
        <p:spPr>
          <a:xfrm>
            <a:off x="2232639" y="1627934"/>
            <a:ext cx="2191503" cy="1836181"/>
          </a:xfrm>
          <a:prstGeom prst="rect">
            <a:avLst/>
          </a:prstGeom>
          <a:noFill/>
          <a:ln>
            <a:noFill/>
          </a:ln>
        </p:spPr>
      </p:pic>
      <p:pic>
        <p:nvPicPr>
          <p:cNvPr id="399" name="Google Shape;399;p20"/>
          <p:cNvPicPr preferRelativeResize="0"/>
          <p:nvPr/>
        </p:nvPicPr>
        <p:blipFill rotWithShape="1">
          <a:blip r:embed="rId5">
            <a:alphaModFix/>
          </a:blip>
          <a:srcRect l="33123" t="7220" r="23140" b="26680"/>
          <a:stretch/>
        </p:blipFill>
        <p:spPr>
          <a:xfrm>
            <a:off x="425407" y="1627933"/>
            <a:ext cx="1827436" cy="1836181"/>
          </a:xfrm>
          <a:prstGeom prst="rect">
            <a:avLst/>
          </a:prstGeom>
          <a:noFill/>
          <a:ln>
            <a:noFill/>
          </a:ln>
        </p:spPr>
      </p:pic>
      <p:pic>
        <p:nvPicPr>
          <p:cNvPr id="400" name="Google Shape;400;p20"/>
          <p:cNvPicPr preferRelativeResize="0"/>
          <p:nvPr/>
        </p:nvPicPr>
        <p:blipFill rotWithShape="1">
          <a:blip r:embed="rId6">
            <a:alphaModFix/>
          </a:blip>
          <a:srcRect/>
          <a:stretch/>
        </p:blipFill>
        <p:spPr>
          <a:xfrm>
            <a:off x="6285730" y="1627934"/>
            <a:ext cx="2093184" cy="1843539"/>
          </a:xfrm>
          <a:prstGeom prst="rect">
            <a:avLst/>
          </a:prstGeom>
          <a:noFill/>
          <a:ln>
            <a:noFill/>
          </a:ln>
        </p:spPr>
      </p:pic>
      <p:pic>
        <p:nvPicPr>
          <p:cNvPr id="401" name="Google Shape;401;p20"/>
          <p:cNvPicPr preferRelativeResize="0"/>
          <p:nvPr/>
        </p:nvPicPr>
        <p:blipFill rotWithShape="1">
          <a:blip r:embed="rId7">
            <a:alphaModFix/>
          </a:blip>
          <a:srcRect/>
          <a:stretch/>
        </p:blipFill>
        <p:spPr>
          <a:xfrm>
            <a:off x="638652" y="3633802"/>
            <a:ext cx="3660672" cy="2737878"/>
          </a:xfrm>
          <a:prstGeom prst="rect">
            <a:avLst/>
          </a:prstGeom>
          <a:noFill/>
          <a:ln>
            <a:noFill/>
          </a:ln>
        </p:spPr>
      </p:pic>
      <p:pic>
        <p:nvPicPr>
          <p:cNvPr id="402" name="Google Shape;402;p20"/>
          <p:cNvPicPr preferRelativeResize="0"/>
          <p:nvPr/>
        </p:nvPicPr>
        <p:blipFill rotWithShape="1">
          <a:blip r:embed="rId8">
            <a:alphaModFix/>
          </a:blip>
          <a:srcRect/>
          <a:stretch/>
        </p:blipFill>
        <p:spPr>
          <a:xfrm>
            <a:off x="4558283" y="3633802"/>
            <a:ext cx="3792730" cy="273787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21"/>
          <p:cNvSpPr txBox="1">
            <a:spLocks noGrp="1"/>
          </p:cNvSpPr>
          <p:nvPr>
            <p:ph type="body" idx="1"/>
          </p:nvPr>
        </p:nvSpPr>
        <p:spPr>
          <a:xfrm>
            <a:off x="502920" y="224738"/>
            <a:ext cx="8229600" cy="4526100"/>
          </a:xfrm>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chemeClr val="dk1"/>
              </a:buClr>
              <a:buSzPts val="800"/>
              <a:buFont typeface="Arial"/>
              <a:buNone/>
            </a:pPr>
            <a:r>
              <a:rPr lang="en-US" sz="3200" b="0" i="0" u="none" strike="noStrike" cap="none">
                <a:solidFill>
                  <a:srgbClr val="583F34"/>
                </a:solidFill>
                <a:latin typeface="Calibri"/>
                <a:ea typeface="Calibri"/>
                <a:cs typeface="Calibri"/>
                <a:sym typeface="Calibri"/>
              </a:rPr>
              <a:t>Humans have noticed these patterns throughout history and have tried classifying life in many ways.</a:t>
            </a:r>
            <a:endParaRPr/>
          </a:p>
        </p:txBody>
      </p:sp>
      <p:pic>
        <p:nvPicPr>
          <p:cNvPr id="409" name="Google Shape;409;p21" descr="La scala naturae"/>
          <p:cNvPicPr preferRelativeResize="0"/>
          <p:nvPr/>
        </p:nvPicPr>
        <p:blipFill rotWithShape="1">
          <a:blip r:embed="rId3">
            <a:alphaModFix/>
          </a:blip>
          <a:srcRect/>
          <a:stretch/>
        </p:blipFill>
        <p:spPr>
          <a:xfrm>
            <a:off x="331181" y="1978891"/>
            <a:ext cx="4130596" cy="4229278"/>
          </a:xfrm>
          <a:prstGeom prst="rect">
            <a:avLst/>
          </a:prstGeom>
          <a:noFill/>
          <a:ln>
            <a:noFill/>
          </a:ln>
        </p:spPr>
      </p:pic>
      <p:pic>
        <p:nvPicPr>
          <p:cNvPr id="410" name="Google Shape;410;p21" descr="http://1.bp.blogspot.com/-g-v-thq-7-U/UD1llmNpqFI/AAAAAAAACAE/FTjNdYx7S-M/s1600/ENN.jpg"/>
          <p:cNvPicPr preferRelativeResize="0"/>
          <p:nvPr/>
        </p:nvPicPr>
        <p:blipFill rotWithShape="1">
          <a:blip r:embed="rId4">
            <a:alphaModFix/>
          </a:blip>
          <a:srcRect l="51386" t="2159" r="1209" b="5044"/>
          <a:stretch/>
        </p:blipFill>
        <p:spPr>
          <a:xfrm>
            <a:off x="4642608" y="1361796"/>
            <a:ext cx="3680480" cy="499282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2"/>
          <p:cNvSpPr/>
          <p:nvPr/>
        </p:nvSpPr>
        <p:spPr>
          <a:xfrm>
            <a:off x="847054" y="2044978"/>
            <a:ext cx="4383442" cy="4470120"/>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7" name="Google Shape;417;p22"/>
          <p:cNvSpPr/>
          <p:nvPr/>
        </p:nvSpPr>
        <p:spPr>
          <a:xfrm>
            <a:off x="1379962" y="2594036"/>
            <a:ext cx="3317623" cy="3418158"/>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8" name="Google Shape;418;p22"/>
          <p:cNvSpPr/>
          <p:nvPr/>
        </p:nvSpPr>
        <p:spPr>
          <a:xfrm>
            <a:off x="1828108" y="3047333"/>
            <a:ext cx="2423160" cy="2496589"/>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9" name="Google Shape;419;p22"/>
          <p:cNvSpPr/>
          <p:nvPr/>
        </p:nvSpPr>
        <p:spPr>
          <a:xfrm>
            <a:off x="2195565" y="3434353"/>
            <a:ext cx="1686419" cy="1737523"/>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20" name="Google Shape;420;p22" descr="Linnaeus1758-title-page.jpg"/>
          <p:cNvPicPr preferRelativeResize="0"/>
          <p:nvPr/>
        </p:nvPicPr>
        <p:blipFill rotWithShape="1">
          <a:blip r:embed="rId3">
            <a:alphaModFix/>
          </a:blip>
          <a:srcRect/>
          <a:stretch/>
        </p:blipFill>
        <p:spPr>
          <a:xfrm>
            <a:off x="6283964" y="3510889"/>
            <a:ext cx="1947127" cy="3115406"/>
          </a:xfrm>
          <a:prstGeom prst="rect">
            <a:avLst/>
          </a:prstGeom>
          <a:noFill/>
          <a:ln>
            <a:noFill/>
          </a:ln>
        </p:spPr>
      </p:pic>
      <p:pic>
        <p:nvPicPr>
          <p:cNvPr id="421" name="Google Shape;421;p22" descr="Portrait of Linnaeus on a brown background with the word &quot;Linne&quot; in the top right corner"/>
          <p:cNvPicPr preferRelativeResize="0"/>
          <p:nvPr/>
        </p:nvPicPr>
        <p:blipFill rotWithShape="1">
          <a:blip r:embed="rId4">
            <a:alphaModFix/>
          </a:blip>
          <a:srcRect/>
          <a:stretch/>
        </p:blipFill>
        <p:spPr>
          <a:xfrm>
            <a:off x="6266868" y="1165242"/>
            <a:ext cx="1969322" cy="2381090"/>
          </a:xfrm>
          <a:prstGeom prst="rect">
            <a:avLst/>
          </a:prstGeom>
          <a:noFill/>
          <a:ln>
            <a:noFill/>
          </a:ln>
        </p:spPr>
      </p:pic>
      <p:sp>
        <p:nvSpPr>
          <p:cNvPr id="422" name="Google Shape;422;p22"/>
          <p:cNvSpPr txBox="1">
            <a:spLocks noGrp="1"/>
          </p:cNvSpPr>
          <p:nvPr>
            <p:ph type="body" idx="1"/>
          </p:nvPr>
        </p:nvSpPr>
        <p:spPr>
          <a:xfrm>
            <a:off x="1576370" y="2281569"/>
            <a:ext cx="3280409" cy="366453"/>
          </a:xfrm>
          <a:prstGeom prst="rect">
            <a:avLst/>
          </a:prstGeom>
          <a:noFill/>
          <a:ln>
            <a:noFill/>
          </a:ln>
        </p:spPr>
        <p:txBody>
          <a:bodyPr spcFirstLastPara="1" wrap="square" lIns="91425" tIns="91425" rIns="91425" bIns="91425" anchor="t" anchorCtr="0">
            <a:noAutofit/>
          </a:bodyPr>
          <a:lstStyle/>
          <a:p>
            <a:pPr marL="203200" marR="0" lvl="0" indent="0" algn="l" rtl="0">
              <a:lnSpc>
                <a:spcPct val="25000"/>
              </a:lnSpc>
              <a:spcBef>
                <a:spcPts val="0"/>
              </a:spcBef>
              <a:spcAft>
                <a:spcPts val="0"/>
              </a:spcAft>
              <a:buClr>
                <a:schemeClr val="dk1"/>
              </a:buClr>
              <a:buSzPts val="1200"/>
              <a:buFont typeface="Arial"/>
              <a:buNone/>
            </a:pPr>
            <a:r>
              <a:rPr lang="en-US" sz="4800" b="0" i="0" u="none" strike="noStrike" cap="none">
                <a:solidFill>
                  <a:schemeClr val="dk1"/>
                </a:solidFill>
                <a:latin typeface="Calibri"/>
                <a:ea typeface="Calibri"/>
                <a:cs typeface="Calibri"/>
                <a:sym typeface="Calibri"/>
              </a:rPr>
              <a:t>Kingdom</a:t>
            </a:r>
            <a:endParaRPr/>
          </a:p>
        </p:txBody>
      </p:sp>
      <p:sp>
        <p:nvSpPr>
          <p:cNvPr id="423" name="Google Shape;423;p22"/>
          <p:cNvSpPr txBox="1">
            <a:spLocks noGrp="1"/>
          </p:cNvSpPr>
          <p:nvPr>
            <p:ph type="title"/>
          </p:nvPr>
        </p:nvSpPr>
        <p:spPr>
          <a:xfrm>
            <a:off x="6029600" y="2355788"/>
            <a:ext cx="24231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0" i="0" u="none" strike="noStrike" cap="none">
                <a:solidFill>
                  <a:srgbClr val="FFFCDE"/>
                </a:solidFill>
                <a:latin typeface="Calibri"/>
                <a:ea typeface="Calibri"/>
                <a:cs typeface="Calibri"/>
                <a:sym typeface="Calibri"/>
              </a:rPr>
              <a:t>Linnaeus</a:t>
            </a:r>
            <a:endParaRPr/>
          </a:p>
        </p:txBody>
      </p:sp>
      <p:sp>
        <p:nvSpPr>
          <p:cNvPr id="424" name="Google Shape;424;p22"/>
          <p:cNvSpPr/>
          <p:nvPr/>
        </p:nvSpPr>
        <p:spPr>
          <a:xfrm>
            <a:off x="2499161" y="3749514"/>
            <a:ext cx="1079223" cy="1111927"/>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5" name="Google Shape;425;p22"/>
          <p:cNvSpPr/>
          <p:nvPr/>
        </p:nvSpPr>
        <p:spPr>
          <a:xfrm>
            <a:off x="2688607" y="3940487"/>
            <a:ext cx="716279" cy="737985"/>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6" name="Google Shape;426;p22"/>
          <p:cNvSpPr/>
          <p:nvPr/>
        </p:nvSpPr>
        <p:spPr>
          <a:xfrm>
            <a:off x="2858151" y="4113957"/>
            <a:ext cx="377189" cy="388619"/>
          </a:xfrm>
          <a:prstGeom prst="ellipse">
            <a:avLst/>
          </a:prstGeom>
          <a:solidFill>
            <a:schemeClr val="accent1">
              <a:alpha val="49411"/>
            </a:scheme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7" name="Google Shape;427;p22"/>
          <p:cNvSpPr txBox="1"/>
          <p:nvPr/>
        </p:nvSpPr>
        <p:spPr>
          <a:xfrm>
            <a:off x="2570149" y="2637308"/>
            <a:ext cx="2132097" cy="563146"/>
          </a:xfrm>
          <a:prstGeom prst="rect">
            <a:avLst/>
          </a:prstGeom>
          <a:noFill/>
          <a:ln>
            <a:noFill/>
          </a:ln>
        </p:spPr>
        <p:txBody>
          <a:bodyPr spcFirstLastPara="1" wrap="square" lIns="91425" tIns="91425" rIns="91425" bIns="91425" anchor="t" anchorCtr="0">
            <a:noAutofit/>
          </a:bodyPr>
          <a:lstStyle/>
          <a:p>
            <a:pPr marL="203200" marR="0" lvl="0" indent="0" algn="l" rtl="0">
              <a:lnSpc>
                <a:spcPct val="25000"/>
              </a:lnSpc>
              <a:spcBef>
                <a:spcPts val="0"/>
              </a:spcBef>
              <a:spcAft>
                <a:spcPts val="0"/>
              </a:spcAft>
              <a:buClr>
                <a:schemeClr val="dk1"/>
              </a:buClr>
              <a:buSzPts val="4800"/>
              <a:buFont typeface="Arial"/>
              <a:buNone/>
            </a:pPr>
            <a:endParaRPr sz="4800" b="0" i="0" u="none" strike="noStrike" cap="none">
              <a:solidFill>
                <a:schemeClr val="dk1"/>
              </a:solidFill>
              <a:latin typeface="Calibri"/>
              <a:ea typeface="Calibri"/>
              <a:cs typeface="Calibri"/>
              <a:sym typeface="Calibri"/>
            </a:endParaRPr>
          </a:p>
          <a:p>
            <a:pPr marL="203200" marR="0" lvl="0" indent="0" algn="l" rtl="0">
              <a:lnSpc>
                <a:spcPct val="30000"/>
              </a:lnSpc>
              <a:spcBef>
                <a:spcPts val="0"/>
              </a:spcBef>
              <a:spcAft>
                <a:spcPts val="0"/>
              </a:spcAft>
              <a:buClr>
                <a:schemeClr val="dk1"/>
              </a:buClr>
              <a:buSzPts val="1000"/>
              <a:buFont typeface="Arial"/>
              <a:buNone/>
            </a:pPr>
            <a:r>
              <a:rPr lang="en-US" sz="4000" b="0" i="0" u="none" strike="noStrike" cap="none">
                <a:solidFill>
                  <a:schemeClr val="dk1"/>
                </a:solidFill>
                <a:latin typeface="Calibri"/>
                <a:ea typeface="Calibri"/>
                <a:cs typeface="Calibri"/>
                <a:sym typeface="Calibri"/>
              </a:rPr>
              <a:t>Phylum</a:t>
            </a:r>
            <a:endParaRPr/>
          </a:p>
        </p:txBody>
      </p:sp>
      <p:sp>
        <p:nvSpPr>
          <p:cNvPr id="428" name="Google Shape;428;p22"/>
          <p:cNvSpPr txBox="1"/>
          <p:nvPr/>
        </p:nvSpPr>
        <p:spPr>
          <a:xfrm>
            <a:off x="2915235" y="3707696"/>
            <a:ext cx="1951896" cy="582964"/>
          </a:xfrm>
          <a:prstGeom prst="rect">
            <a:avLst/>
          </a:prstGeom>
          <a:noFill/>
          <a:ln>
            <a:noFill/>
          </a:ln>
        </p:spPr>
        <p:txBody>
          <a:bodyPr spcFirstLastPara="1" wrap="square" lIns="91425" tIns="91425" rIns="91425" bIns="91425" anchor="t" anchorCtr="0">
            <a:noAutofit/>
          </a:bodyPr>
          <a:lstStyle/>
          <a:p>
            <a:pPr marL="203200" marR="0" lvl="0" indent="0" algn="l" rtl="0">
              <a:lnSpc>
                <a:spcPct val="37500"/>
              </a:lnSpc>
              <a:spcBef>
                <a:spcPts val="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203200" marR="0" lvl="0" indent="0" algn="l" rtl="0">
              <a:lnSpc>
                <a:spcPct val="42857"/>
              </a:lnSpc>
              <a:spcBef>
                <a:spcPts val="0"/>
              </a:spcBef>
              <a:spcAft>
                <a:spcPts val="0"/>
              </a:spcAft>
              <a:buClr>
                <a:schemeClr val="dk1"/>
              </a:buClr>
              <a:buSzPts val="700"/>
              <a:buFont typeface="Arial"/>
              <a:buNone/>
            </a:pPr>
            <a:r>
              <a:rPr lang="en-US" sz="2800" b="0" i="0" u="none" strike="noStrike" cap="none">
                <a:solidFill>
                  <a:schemeClr val="dk1"/>
                </a:solidFill>
                <a:latin typeface="Calibri"/>
                <a:ea typeface="Calibri"/>
                <a:cs typeface="Calibri"/>
                <a:sym typeface="Calibri"/>
              </a:rPr>
              <a:t>Family</a:t>
            </a:r>
            <a:endParaRPr/>
          </a:p>
          <a:p>
            <a:pPr marL="203200" marR="0" lvl="0" indent="0" algn="l" rtl="0">
              <a:lnSpc>
                <a:spcPct val="42857"/>
              </a:lnSpc>
              <a:spcBef>
                <a:spcPts val="0"/>
              </a:spcBef>
              <a:spcAft>
                <a:spcPts val="0"/>
              </a:spcAft>
              <a:buClr>
                <a:schemeClr val="dk1"/>
              </a:buClr>
              <a:buSzPts val="2800"/>
              <a:buFont typeface="Arial"/>
              <a:buNone/>
            </a:pPr>
            <a:endParaRPr sz="2800" b="0" i="0" u="none" strike="noStrike" cap="none">
              <a:solidFill>
                <a:schemeClr val="dk1"/>
              </a:solidFill>
              <a:latin typeface="Calibri"/>
              <a:ea typeface="Calibri"/>
              <a:cs typeface="Calibri"/>
              <a:sym typeface="Calibri"/>
            </a:endParaRPr>
          </a:p>
        </p:txBody>
      </p:sp>
      <p:sp>
        <p:nvSpPr>
          <p:cNvPr id="429" name="Google Shape;429;p22"/>
          <p:cNvSpPr txBox="1"/>
          <p:nvPr/>
        </p:nvSpPr>
        <p:spPr>
          <a:xfrm>
            <a:off x="1767341" y="3136484"/>
            <a:ext cx="1475162" cy="463281"/>
          </a:xfrm>
          <a:prstGeom prst="rect">
            <a:avLst/>
          </a:prstGeom>
          <a:noFill/>
          <a:ln>
            <a:noFill/>
          </a:ln>
        </p:spPr>
        <p:txBody>
          <a:bodyPr spcFirstLastPara="1" wrap="square" lIns="91425" tIns="91425" rIns="91425" bIns="91425" anchor="t" anchorCtr="0">
            <a:noAutofit/>
          </a:bodyPr>
          <a:lstStyle/>
          <a:p>
            <a:pPr marL="203200" marR="0" lvl="0" indent="0" algn="l" rtl="0">
              <a:lnSpc>
                <a:spcPct val="33333"/>
              </a:lnSpc>
              <a:spcBef>
                <a:spcPts val="0"/>
              </a:spcBef>
              <a:spcAft>
                <a:spcPts val="0"/>
              </a:spcAft>
              <a:buClr>
                <a:schemeClr val="dk1"/>
              </a:buClr>
              <a:buSzPts val="900"/>
              <a:buFont typeface="Arial"/>
              <a:buNone/>
            </a:pPr>
            <a:r>
              <a:rPr lang="en-US" sz="3600" b="0" i="0" u="none" strike="noStrike" cap="none">
                <a:solidFill>
                  <a:schemeClr val="dk1"/>
                </a:solidFill>
                <a:latin typeface="Calibri"/>
                <a:ea typeface="Calibri"/>
                <a:cs typeface="Calibri"/>
                <a:sym typeface="Calibri"/>
              </a:rPr>
              <a:t>Class</a:t>
            </a:r>
            <a:endParaRPr/>
          </a:p>
        </p:txBody>
      </p:sp>
      <p:sp>
        <p:nvSpPr>
          <p:cNvPr id="430" name="Google Shape;430;p22"/>
          <p:cNvSpPr txBox="1"/>
          <p:nvPr/>
        </p:nvSpPr>
        <p:spPr>
          <a:xfrm>
            <a:off x="2093206" y="3940487"/>
            <a:ext cx="1503857" cy="324360"/>
          </a:xfrm>
          <a:prstGeom prst="rect">
            <a:avLst/>
          </a:prstGeom>
          <a:noFill/>
          <a:ln>
            <a:noFill/>
          </a:ln>
        </p:spPr>
        <p:txBody>
          <a:bodyPr spcFirstLastPara="1" wrap="square" lIns="91425" tIns="91425" rIns="91425" bIns="91425" anchor="t" anchorCtr="0">
            <a:noAutofit/>
          </a:bodyPr>
          <a:lstStyle/>
          <a:p>
            <a:pPr marL="203200" marR="0" lvl="0" indent="0" algn="l" rtl="0">
              <a:lnSpc>
                <a:spcPct val="50000"/>
              </a:lnSpc>
              <a:spcBef>
                <a:spcPts val="0"/>
              </a:spcBef>
              <a:spcAft>
                <a:spcPts val="0"/>
              </a:spcAft>
              <a:buClr>
                <a:schemeClr val="dk1"/>
              </a:buClr>
              <a:buSzPts val="600"/>
              <a:buFont typeface="Arial"/>
              <a:buNone/>
            </a:pPr>
            <a:r>
              <a:rPr lang="en-US" sz="2400" b="0" i="0" u="none" strike="noStrike" cap="none">
                <a:solidFill>
                  <a:schemeClr val="dk1"/>
                </a:solidFill>
                <a:latin typeface="Calibri"/>
                <a:ea typeface="Calibri"/>
                <a:cs typeface="Calibri"/>
                <a:sym typeface="Calibri"/>
              </a:rPr>
              <a:t>Genus</a:t>
            </a:r>
            <a:endParaRPr/>
          </a:p>
        </p:txBody>
      </p:sp>
      <p:sp>
        <p:nvSpPr>
          <p:cNvPr id="431" name="Google Shape;431;p22"/>
          <p:cNvSpPr txBox="1"/>
          <p:nvPr/>
        </p:nvSpPr>
        <p:spPr>
          <a:xfrm>
            <a:off x="2262750" y="3524996"/>
            <a:ext cx="1698830" cy="487198"/>
          </a:xfrm>
          <a:prstGeom prst="rect">
            <a:avLst/>
          </a:prstGeom>
          <a:noFill/>
          <a:ln>
            <a:noFill/>
          </a:ln>
        </p:spPr>
        <p:txBody>
          <a:bodyPr spcFirstLastPara="1" wrap="square" lIns="91425" tIns="91425" rIns="91425" bIns="91425" anchor="t" anchorCtr="0">
            <a:noAutofit/>
          </a:bodyPr>
          <a:lstStyle/>
          <a:p>
            <a:pPr marL="203200" marR="0" lvl="0" indent="0" algn="l" rtl="0">
              <a:lnSpc>
                <a:spcPct val="37500"/>
              </a:lnSpc>
              <a:spcBef>
                <a:spcPts val="0"/>
              </a:spcBef>
              <a:spcAft>
                <a:spcPts val="0"/>
              </a:spcAft>
              <a:buClr>
                <a:schemeClr val="dk1"/>
              </a:buClr>
              <a:buSzPts val="800"/>
              <a:buFont typeface="Arial"/>
              <a:buNone/>
            </a:pPr>
            <a:r>
              <a:rPr lang="en-US" sz="3200" b="0" i="0" u="none" strike="noStrike" cap="none">
                <a:solidFill>
                  <a:schemeClr val="dk1"/>
                </a:solidFill>
                <a:latin typeface="Calibri"/>
                <a:ea typeface="Calibri"/>
                <a:cs typeface="Calibri"/>
                <a:sym typeface="Calibri"/>
              </a:rPr>
              <a:t>Order</a:t>
            </a:r>
            <a:endParaRPr/>
          </a:p>
        </p:txBody>
      </p:sp>
      <p:sp>
        <p:nvSpPr>
          <p:cNvPr id="432" name="Google Shape;432;p22"/>
          <p:cNvSpPr txBox="1"/>
          <p:nvPr/>
        </p:nvSpPr>
        <p:spPr>
          <a:xfrm>
            <a:off x="2671217" y="4022535"/>
            <a:ext cx="2287155" cy="620259"/>
          </a:xfrm>
          <a:prstGeom prst="rect">
            <a:avLst/>
          </a:prstGeom>
          <a:noFill/>
          <a:ln>
            <a:noFill/>
          </a:ln>
        </p:spPr>
        <p:txBody>
          <a:bodyPr spcFirstLastPara="1" wrap="square" lIns="91425" tIns="91425" rIns="91425" bIns="91425" anchor="t" anchorCtr="0">
            <a:noAutofit/>
          </a:bodyPr>
          <a:lstStyle/>
          <a:p>
            <a:pPr marL="203200" marR="0" lvl="0" indent="0" algn="l" rtl="0">
              <a:lnSpc>
                <a:spcPct val="50000"/>
              </a:lnSpc>
              <a:spcBef>
                <a:spcPts val="0"/>
              </a:spcBef>
              <a:spcAft>
                <a:spcPts val="0"/>
              </a:spcAft>
              <a:buClr>
                <a:schemeClr val="dk1"/>
              </a:buClr>
              <a:buSzPts val="2400"/>
              <a:buFont typeface="Arial"/>
              <a:buNone/>
            </a:pPr>
            <a:endParaRPr sz="2400" b="0" i="0" u="none" strike="noStrike" cap="none">
              <a:solidFill>
                <a:schemeClr val="dk1"/>
              </a:solidFill>
              <a:latin typeface="Calibri"/>
              <a:ea typeface="Calibri"/>
              <a:cs typeface="Calibri"/>
              <a:sym typeface="Calibri"/>
            </a:endParaRPr>
          </a:p>
          <a:p>
            <a:pPr marL="203200" marR="0" lvl="0" indent="0" algn="l" rtl="0">
              <a:lnSpc>
                <a:spcPct val="60000"/>
              </a:lnSpc>
              <a:spcBef>
                <a:spcPts val="0"/>
              </a:spcBef>
              <a:spcAft>
                <a:spcPts val="0"/>
              </a:spcAft>
              <a:buClr>
                <a:schemeClr val="dk1"/>
              </a:buClr>
              <a:buSzPts val="500"/>
              <a:buFont typeface="Arial"/>
              <a:buNone/>
            </a:pPr>
            <a:r>
              <a:rPr lang="en-US" sz="2000" b="0" i="0" u="none" strike="noStrike" cap="none">
                <a:solidFill>
                  <a:schemeClr val="dk1"/>
                </a:solidFill>
                <a:latin typeface="Calibri"/>
                <a:ea typeface="Calibri"/>
                <a:cs typeface="Calibri"/>
                <a:sym typeface="Calibri"/>
              </a:rPr>
              <a:t>Species</a:t>
            </a:r>
            <a:endParaRPr/>
          </a:p>
        </p:txBody>
      </p:sp>
      <p:sp>
        <p:nvSpPr>
          <p:cNvPr id="433" name="Google Shape;433;p22"/>
          <p:cNvSpPr txBox="1"/>
          <p:nvPr/>
        </p:nvSpPr>
        <p:spPr>
          <a:xfrm>
            <a:off x="458064" y="102869"/>
            <a:ext cx="8229600" cy="1774341"/>
          </a:xfrm>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chemeClr val="dk1"/>
              </a:buClr>
              <a:buSzPts val="800"/>
              <a:buFont typeface="Arial"/>
              <a:buNone/>
            </a:pPr>
            <a:r>
              <a:rPr lang="en-US" sz="3200" b="0" i="0" u="none" strike="noStrike" cap="none">
                <a:solidFill>
                  <a:srgbClr val="583F34"/>
                </a:solidFill>
                <a:latin typeface="Calibri"/>
                <a:ea typeface="Calibri"/>
                <a:cs typeface="Calibri"/>
                <a:sym typeface="Calibri"/>
              </a:rPr>
              <a:t>We still use the “taxonomy” or organization of life put forward by Carl Linnaeus.</a:t>
            </a:r>
            <a:endParaRPr sz="3200" b="0" i="0" u="none" strike="noStrike" cap="none">
              <a:solidFill>
                <a:srgbClr val="583F34"/>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3"/>
          <p:cNvSpPr txBox="1"/>
          <p:nvPr/>
        </p:nvSpPr>
        <p:spPr>
          <a:xfrm>
            <a:off x="5256007" y="469634"/>
            <a:ext cx="3601166" cy="83099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strike="noStrike" cap="none">
                <a:solidFill>
                  <a:srgbClr val="583F34"/>
                </a:solidFill>
                <a:latin typeface="Calibri"/>
                <a:ea typeface="Calibri"/>
                <a:cs typeface="Calibri"/>
                <a:sym typeface="Calibri"/>
              </a:rPr>
              <a:t>Then </a:t>
            </a:r>
            <a:r>
              <a:rPr lang="en-US" sz="2400" b="0" i="0" u="sng" strike="noStrike" cap="none">
                <a:solidFill>
                  <a:srgbClr val="583F34"/>
                </a:solidFill>
                <a:latin typeface="Calibri"/>
                <a:ea typeface="Calibri"/>
                <a:cs typeface="Calibri"/>
                <a:sym typeface="Calibri"/>
              </a:rPr>
              <a:t>what about these</a:t>
            </a:r>
            <a:r>
              <a:rPr lang="en-US" sz="2400" b="0" i="0" u="none" strike="noStrike" cap="none">
                <a:solidFill>
                  <a:srgbClr val="583F34"/>
                </a:solidFill>
                <a:latin typeface="Calibri"/>
                <a:ea typeface="Calibri"/>
                <a:cs typeface="Calibri"/>
                <a:sym typeface="Calibri"/>
              </a:rPr>
              <a:t>? </a:t>
            </a:r>
            <a:endParaRPr sz="2400" b="0" i="0" u="none" strike="noStrike" cap="none">
              <a:solidFill>
                <a:srgbClr val="583F3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400"/>
              <a:buFont typeface="Calibri"/>
              <a:buNone/>
            </a:pPr>
            <a:r>
              <a:rPr lang="en-US" sz="2400" b="0" i="0" u="none" strike="noStrike" cap="none">
                <a:solidFill>
                  <a:srgbClr val="583F34"/>
                </a:solidFill>
                <a:latin typeface="Calibri"/>
                <a:ea typeface="Calibri"/>
                <a:cs typeface="Calibri"/>
                <a:sym typeface="Calibri"/>
              </a:rPr>
              <a:t>Are they praying mantids? </a:t>
            </a:r>
            <a:endParaRPr/>
          </a:p>
        </p:txBody>
      </p:sp>
      <p:sp>
        <p:nvSpPr>
          <p:cNvPr id="440" name="Google Shape;440;p23"/>
          <p:cNvSpPr txBox="1"/>
          <p:nvPr/>
        </p:nvSpPr>
        <p:spPr>
          <a:xfrm>
            <a:off x="5114896" y="5822601"/>
            <a:ext cx="3883388" cy="80478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hlink"/>
              </a:buClr>
              <a:buSzPts val="450"/>
              <a:buFont typeface="Calibri"/>
              <a:buNone/>
            </a:pPr>
            <a:r>
              <a:rPr lang="en-US" sz="1800" b="0" i="0" u="sng" strike="noStrike" cap="none">
                <a:solidFill>
                  <a:schemeClr val="hlink"/>
                </a:solidFill>
                <a:latin typeface="Calibri"/>
                <a:ea typeface="Calibri"/>
                <a:cs typeface="Calibri"/>
                <a:sym typeface="Calibri"/>
                <a:hlinkClick r:id="rId3"/>
              </a:rPr>
              <a:t>https://www.youtube.com/watch?v=QdfGCscTMak - cool!</a:t>
            </a:r>
            <a:endParaRPr/>
          </a:p>
        </p:txBody>
      </p:sp>
      <p:sp>
        <p:nvSpPr>
          <p:cNvPr id="441" name="Google Shape;441;p23"/>
          <p:cNvSpPr txBox="1">
            <a:spLocks noGrp="1"/>
          </p:cNvSpPr>
          <p:nvPr>
            <p:ph type="body" idx="1"/>
          </p:nvPr>
        </p:nvSpPr>
        <p:spPr>
          <a:xfrm>
            <a:off x="266523" y="230934"/>
            <a:ext cx="4707262" cy="358729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Let’s look at one last example of similarities and differences.</a:t>
            </a:r>
            <a:endParaRPr/>
          </a:p>
          <a:p>
            <a:pPr marL="342900" marR="0" lvl="0" indent="-342900" algn="l" rtl="0">
              <a:lnSpc>
                <a:spcPct val="100000"/>
              </a:lnSpc>
              <a:spcBef>
                <a:spcPts val="0"/>
              </a:spcBef>
              <a:spcAft>
                <a:spcPts val="0"/>
              </a:spcAft>
              <a:buClr>
                <a:schemeClr val="dk1"/>
              </a:buClr>
              <a:buSzPts val="2400"/>
              <a:buFont typeface="Arial"/>
              <a:buNone/>
            </a:pPr>
            <a:endParaRPr sz="2400" b="0" i="0" u="none" strike="noStrike" cap="none">
              <a:solidFill>
                <a:srgbClr val="D06A28"/>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800"/>
              <a:buNone/>
            </a:pPr>
            <a:r>
              <a:rPr lang="en-US" b="0" i="0" u="none" strike="noStrike" cap="none">
                <a:solidFill>
                  <a:srgbClr val="583F34"/>
                </a:solidFill>
                <a:latin typeface="Calibri"/>
                <a:ea typeface="Calibri"/>
                <a:cs typeface="Calibri"/>
                <a:sym typeface="Calibri"/>
              </a:rPr>
              <a:t>Think of a praying mantis.</a:t>
            </a:r>
            <a:endParaRPr/>
          </a:p>
          <a:p>
            <a:pPr marL="0" marR="0" lvl="0" indent="0" algn="l" rtl="0">
              <a:lnSpc>
                <a:spcPct val="100000"/>
              </a:lnSpc>
              <a:spcBef>
                <a:spcPts val="480"/>
              </a:spcBef>
              <a:spcAft>
                <a:spcPts val="0"/>
              </a:spcAft>
              <a:buClr>
                <a:schemeClr val="dk1"/>
              </a:buClr>
              <a:buSzPts val="2800"/>
              <a:buNone/>
            </a:pPr>
            <a:endParaRPr>
              <a:solidFill>
                <a:srgbClr val="583F34"/>
              </a:solidFill>
            </a:endParaRPr>
          </a:p>
          <a:p>
            <a:pPr marL="0" marR="0" lvl="0" indent="0" algn="l" rtl="0">
              <a:lnSpc>
                <a:spcPct val="100000"/>
              </a:lnSpc>
              <a:spcBef>
                <a:spcPts val="480"/>
              </a:spcBef>
              <a:spcAft>
                <a:spcPts val="0"/>
              </a:spcAft>
              <a:buClr>
                <a:schemeClr val="dk1"/>
              </a:buClr>
              <a:buSzPts val="2800"/>
              <a:buNone/>
            </a:pPr>
            <a:r>
              <a:rPr lang="en-US" b="0" i="0" u="none" strike="noStrike" cap="none">
                <a:solidFill>
                  <a:srgbClr val="583F34"/>
                </a:solidFill>
                <a:latin typeface="Calibri"/>
                <a:ea typeface="Calibri"/>
                <a:cs typeface="Calibri"/>
                <a:sym typeface="Calibri"/>
              </a:rPr>
              <a:t>Is this what came to mind? </a:t>
            </a:r>
            <a:endParaRPr b="0" i="0" u="none" strike="noStrike" cap="none">
              <a:solidFill>
                <a:srgbClr val="583F34"/>
              </a:solidFill>
              <a:latin typeface="Calibri"/>
              <a:ea typeface="Calibri"/>
              <a:cs typeface="Calibri"/>
              <a:sym typeface="Calibri"/>
            </a:endParaRPr>
          </a:p>
        </p:txBody>
      </p:sp>
      <p:grpSp>
        <p:nvGrpSpPr>
          <p:cNvPr id="442" name="Google Shape;442;p23"/>
          <p:cNvGrpSpPr/>
          <p:nvPr/>
        </p:nvGrpSpPr>
        <p:grpSpPr>
          <a:xfrm>
            <a:off x="732954" y="3336792"/>
            <a:ext cx="2938072" cy="2791680"/>
            <a:chOff x="883917" y="2414425"/>
            <a:chExt cx="2938072" cy="2791680"/>
          </a:xfrm>
        </p:grpSpPr>
        <p:pic>
          <p:nvPicPr>
            <p:cNvPr id="443" name="Google Shape;443;p23"/>
            <p:cNvPicPr preferRelativeResize="0"/>
            <p:nvPr/>
          </p:nvPicPr>
          <p:blipFill rotWithShape="1">
            <a:blip r:embed="rId4">
              <a:alphaModFix/>
            </a:blip>
            <a:srcRect/>
            <a:stretch/>
          </p:blipFill>
          <p:spPr>
            <a:xfrm flipH="1">
              <a:off x="883917" y="2414425"/>
              <a:ext cx="2938072" cy="2791680"/>
            </a:xfrm>
            <a:prstGeom prst="rect">
              <a:avLst/>
            </a:prstGeom>
            <a:noFill/>
            <a:ln>
              <a:noFill/>
            </a:ln>
          </p:spPr>
        </p:pic>
        <p:sp>
          <p:nvSpPr>
            <p:cNvPr id="444" name="Google Shape;444;p23"/>
            <p:cNvSpPr txBox="1"/>
            <p:nvPr/>
          </p:nvSpPr>
          <p:spPr>
            <a:xfrm>
              <a:off x="1016290" y="2486032"/>
              <a:ext cx="572668" cy="512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1" i="0" u="none" strike="noStrike" cap="none">
                  <a:solidFill>
                    <a:schemeClr val="lt1"/>
                  </a:solidFill>
                  <a:latin typeface="Calibri"/>
                  <a:ea typeface="Calibri"/>
                  <a:cs typeface="Calibri"/>
                  <a:sym typeface="Calibri"/>
                </a:rPr>
                <a:t>(1)</a:t>
              </a:r>
              <a:endParaRPr sz="2400" b="1" i="0" u="none" strike="noStrike" cap="none">
                <a:solidFill>
                  <a:schemeClr val="lt1"/>
                </a:solidFill>
                <a:latin typeface="Calibri"/>
                <a:ea typeface="Calibri"/>
                <a:cs typeface="Calibri"/>
                <a:sym typeface="Calibri"/>
              </a:endParaRPr>
            </a:p>
          </p:txBody>
        </p:sp>
      </p:grpSp>
      <p:grpSp>
        <p:nvGrpSpPr>
          <p:cNvPr id="445" name="Google Shape;445;p23"/>
          <p:cNvGrpSpPr/>
          <p:nvPr/>
        </p:nvGrpSpPr>
        <p:grpSpPr>
          <a:xfrm>
            <a:off x="5308879" y="1418428"/>
            <a:ext cx="3208120" cy="2135208"/>
            <a:chOff x="5308879" y="1418428"/>
            <a:chExt cx="3208120" cy="2135208"/>
          </a:xfrm>
        </p:grpSpPr>
        <p:pic>
          <p:nvPicPr>
            <p:cNvPr id="446" name="Google Shape;446;p23"/>
            <p:cNvPicPr preferRelativeResize="0"/>
            <p:nvPr/>
          </p:nvPicPr>
          <p:blipFill rotWithShape="1">
            <a:blip r:embed="rId5">
              <a:alphaModFix/>
            </a:blip>
            <a:srcRect/>
            <a:stretch/>
          </p:blipFill>
          <p:spPr>
            <a:xfrm>
              <a:off x="5311419" y="1418428"/>
              <a:ext cx="3205580" cy="2135208"/>
            </a:xfrm>
            <a:prstGeom prst="rect">
              <a:avLst/>
            </a:prstGeom>
            <a:noFill/>
            <a:ln>
              <a:noFill/>
            </a:ln>
          </p:spPr>
        </p:pic>
        <p:sp>
          <p:nvSpPr>
            <p:cNvPr id="447" name="Google Shape;447;p23"/>
            <p:cNvSpPr txBox="1"/>
            <p:nvPr/>
          </p:nvSpPr>
          <p:spPr>
            <a:xfrm>
              <a:off x="5308879" y="1435706"/>
              <a:ext cx="572668" cy="512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1" i="0" u="none" strike="noStrike" cap="none">
                  <a:solidFill>
                    <a:schemeClr val="lt1"/>
                  </a:solidFill>
                  <a:latin typeface="Calibri"/>
                  <a:ea typeface="Calibri"/>
                  <a:cs typeface="Calibri"/>
                  <a:sym typeface="Calibri"/>
                </a:rPr>
                <a:t>(2)</a:t>
              </a:r>
              <a:endParaRPr sz="2400" b="1" i="0" u="none" strike="noStrike" cap="none">
                <a:solidFill>
                  <a:schemeClr val="lt1"/>
                </a:solidFill>
                <a:latin typeface="Calibri"/>
                <a:ea typeface="Calibri"/>
                <a:cs typeface="Calibri"/>
                <a:sym typeface="Calibri"/>
              </a:endParaRPr>
            </a:p>
          </p:txBody>
        </p:sp>
      </p:grpSp>
      <p:grpSp>
        <p:nvGrpSpPr>
          <p:cNvPr id="448" name="Google Shape;448;p23"/>
          <p:cNvGrpSpPr/>
          <p:nvPr/>
        </p:nvGrpSpPr>
        <p:grpSpPr>
          <a:xfrm>
            <a:off x="5308879" y="3559601"/>
            <a:ext cx="3210660" cy="2111221"/>
            <a:chOff x="5308879" y="3559601"/>
            <a:chExt cx="3210660" cy="2111221"/>
          </a:xfrm>
        </p:grpSpPr>
        <p:pic>
          <p:nvPicPr>
            <p:cNvPr id="449" name="Google Shape;449;p23"/>
            <p:cNvPicPr preferRelativeResize="0"/>
            <p:nvPr/>
          </p:nvPicPr>
          <p:blipFill rotWithShape="1">
            <a:blip r:embed="rId6">
              <a:alphaModFix/>
            </a:blip>
            <a:srcRect b="7481"/>
            <a:stretch/>
          </p:blipFill>
          <p:spPr>
            <a:xfrm>
              <a:off x="5311419" y="3559601"/>
              <a:ext cx="3208120" cy="2077667"/>
            </a:xfrm>
            <a:prstGeom prst="rect">
              <a:avLst/>
            </a:prstGeom>
            <a:noFill/>
            <a:ln>
              <a:noFill/>
            </a:ln>
          </p:spPr>
        </p:pic>
        <p:sp>
          <p:nvSpPr>
            <p:cNvPr id="450" name="Google Shape;450;p23"/>
            <p:cNvSpPr txBox="1"/>
            <p:nvPr/>
          </p:nvSpPr>
          <p:spPr>
            <a:xfrm>
              <a:off x="5308879" y="5158821"/>
              <a:ext cx="572668" cy="512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1" i="0" u="none" strike="noStrike" cap="none">
                  <a:solidFill>
                    <a:schemeClr val="lt1"/>
                  </a:solidFill>
                  <a:latin typeface="Calibri"/>
                  <a:ea typeface="Calibri"/>
                  <a:cs typeface="Calibri"/>
                  <a:sym typeface="Calibri"/>
                </a:rPr>
                <a:t>(3)</a:t>
              </a:r>
              <a:endParaRPr sz="2400" b="1" i="0" u="none" strike="noStrike" cap="none">
                <a:solidFill>
                  <a:schemeClr val="lt1"/>
                </a:solidFill>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56" name="Google Shape;456;p24"/>
          <p:cNvPicPr preferRelativeResize="0"/>
          <p:nvPr/>
        </p:nvPicPr>
        <p:blipFill rotWithShape="1">
          <a:blip r:embed="rId3">
            <a:alphaModFix/>
          </a:blip>
          <a:srcRect/>
          <a:stretch/>
        </p:blipFill>
        <p:spPr>
          <a:xfrm>
            <a:off x="3234526" y="597400"/>
            <a:ext cx="2508748" cy="1671054"/>
          </a:xfrm>
          <a:prstGeom prst="rect">
            <a:avLst/>
          </a:prstGeom>
          <a:noFill/>
          <a:ln>
            <a:noFill/>
          </a:ln>
        </p:spPr>
      </p:pic>
      <p:sp>
        <p:nvSpPr>
          <p:cNvPr id="457" name="Google Shape;457;p24"/>
          <p:cNvSpPr txBox="1"/>
          <p:nvPr/>
        </p:nvSpPr>
        <p:spPr>
          <a:xfrm>
            <a:off x="1477195" y="3097085"/>
            <a:ext cx="7379978" cy="15696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06A28"/>
              </a:buClr>
              <a:buSzPts val="800"/>
              <a:buFont typeface="Calibri"/>
              <a:buNone/>
            </a:pPr>
            <a:r>
              <a:rPr lang="en-US" sz="3200" b="0" i="0" u="none" strike="noStrike" cap="none">
                <a:solidFill>
                  <a:srgbClr val="226800"/>
                </a:solidFill>
                <a:latin typeface="Calibri"/>
                <a:ea typeface="Calibri"/>
                <a:cs typeface="Calibri"/>
                <a:sym typeface="Calibri"/>
              </a:rPr>
              <a:t>What might account for their differences? </a:t>
            </a:r>
            <a:endParaRPr/>
          </a:p>
          <a:p>
            <a:pPr marL="0" marR="0" lvl="0" indent="0" algn="l" rtl="0">
              <a:lnSpc>
                <a:spcPct val="100000"/>
              </a:lnSpc>
              <a:spcBef>
                <a:spcPts val="0"/>
              </a:spcBef>
              <a:spcAft>
                <a:spcPts val="0"/>
              </a:spcAft>
              <a:buClr>
                <a:srgbClr val="D06A28"/>
              </a:buClr>
              <a:buSzPts val="800"/>
              <a:buFont typeface="Calibri"/>
              <a:buNone/>
            </a:pPr>
            <a:r>
              <a:rPr lang="en-US" sz="3200" b="0" i="0" u="none" strike="noStrike" cap="none">
                <a:solidFill>
                  <a:srgbClr val="226800"/>
                </a:solidFill>
                <a:latin typeface="Calibri"/>
                <a:ea typeface="Calibri"/>
                <a:cs typeface="Calibri"/>
                <a:sym typeface="Calibri"/>
              </a:rPr>
              <a:t>What might account for their similarities?</a:t>
            </a:r>
            <a:endParaRPr/>
          </a:p>
          <a:p>
            <a:pPr marL="0" marR="0" lvl="0" indent="0" algn="l" rtl="0">
              <a:lnSpc>
                <a:spcPct val="100000"/>
              </a:lnSpc>
              <a:spcBef>
                <a:spcPts val="0"/>
              </a:spcBef>
              <a:spcAft>
                <a:spcPts val="0"/>
              </a:spcAft>
              <a:buClr>
                <a:srgbClr val="D06A28"/>
              </a:buClr>
              <a:buSzPts val="800"/>
              <a:buFont typeface="Calibri"/>
              <a:buNone/>
            </a:pPr>
            <a:endParaRPr sz="3200" b="0" i="0" u="none" strike="noStrike" cap="none">
              <a:solidFill>
                <a:srgbClr val="226800"/>
              </a:solidFill>
              <a:latin typeface="Calibri"/>
              <a:ea typeface="Calibri"/>
              <a:cs typeface="Calibri"/>
              <a:sym typeface="Calibri"/>
            </a:endParaRPr>
          </a:p>
          <a:p>
            <a:pPr marL="0" marR="0" lvl="0" indent="0" algn="l" rtl="0">
              <a:lnSpc>
                <a:spcPct val="100000"/>
              </a:lnSpc>
              <a:spcBef>
                <a:spcPts val="0"/>
              </a:spcBef>
              <a:spcAft>
                <a:spcPts val="0"/>
              </a:spcAft>
              <a:buClr>
                <a:srgbClr val="D06A28"/>
              </a:buClr>
              <a:buSzPts val="800"/>
              <a:buFont typeface="Calibri"/>
              <a:buNone/>
            </a:pPr>
            <a:endParaRPr sz="3200" b="0" i="0" u="none" strike="noStrike" cap="none">
              <a:solidFill>
                <a:srgbClr val="226800"/>
              </a:solidFill>
              <a:latin typeface="Calibri"/>
              <a:ea typeface="Calibri"/>
              <a:cs typeface="Calibri"/>
              <a:sym typeface="Calibri"/>
            </a:endParaRPr>
          </a:p>
          <a:p>
            <a:pPr marL="0" marR="0" lvl="0" indent="0" algn="l" rtl="0">
              <a:lnSpc>
                <a:spcPct val="100000"/>
              </a:lnSpc>
              <a:spcBef>
                <a:spcPts val="0"/>
              </a:spcBef>
              <a:spcAft>
                <a:spcPts val="0"/>
              </a:spcAft>
              <a:buClr>
                <a:srgbClr val="D06A28"/>
              </a:buClr>
              <a:buSzPts val="800"/>
              <a:buFont typeface="Calibri"/>
              <a:buNone/>
            </a:pPr>
            <a:r>
              <a:rPr lang="en-US" sz="3200" b="0" i="0" u="none" strike="noStrike" cap="none">
                <a:solidFill>
                  <a:srgbClr val="226800"/>
                </a:solidFill>
                <a:latin typeface="Calibri"/>
                <a:ea typeface="Calibri"/>
                <a:cs typeface="Calibri"/>
                <a:sym typeface="Calibri"/>
              </a:rPr>
              <a:t>Write your ideas in </a:t>
            </a:r>
            <a:r>
              <a:rPr lang="en-US" sz="3200" b="0" i="0" u="sng" strike="noStrike" cap="none">
                <a:solidFill>
                  <a:srgbClr val="226800"/>
                </a:solidFill>
                <a:latin typeface="Calibri"/>
                <a:ea typeface="Calibri"/>
                <a:cs typeface="Calibri"/>
                <a:sym typeface="Calibri"/>
              </a:rPr>
              <a:t>Doodle Boxes E and F</a:t>
            </a:r>
            <a:r>
              <a:rPr lang="en-US" sz="3200" b="0" i="0" u="none" strike="noStrike" cap="none">
                <a:solidFill>
                  <a:srgbClr val="226800"/>
                </a:solidFill>
                <a:latin typeface="Calibri"/>
                <a:ea typeface="Calibri"/>
                <a:cs typeface="Calibri"/>
                <a:sym typeface="Calibri"/>
              </a:rPr>
              <a:t>.</a:t>
            </a:r>
            <a:endParaRPr sz="3200" b="0" i="0" u="none" strike="noStrike" cap="none">
              <a:solidFill>
                <a:srgbClr val="226800"/>
              </a:solidFill>
              <a:latin typeface="Calibri"/>
              <a:ea typeface="Calibri"/>
              <a:cs typeface="Calibri"/>
              <a:sym typeface="Calibri"/>
            </a:endParaRPr>
          </a:p>
        </p:txBody>
      </p:sp>
      <p:pic>
        <p:nvPicPr>
          <p:cNvPr id="458" name="Google Shape;458;p24"/>
          <p:cNvPicPr preferRelativeResize="0"/>
          <p:nvPr/>
        </p:nvPicPr>
        <p:blipFill rotWithShape="1">
          <a:blip r:embed="rId4">
            <a:alphaModFix/>
          </a:blip>
          <a:srcRect t="13003"/>
          <a:stretch/>
        </p:blipFill>
        <p:spPr>
          <a:xfrm flipH="1">
            <a:off x="915063" y="597876"/>
            <a:ext cx="2304983" cy="1670577"/>
          </a:xfrm>
          <a:prstGeom prst="rect">
            <a:avLst/>
          </a:prstGeom>
          <a:noFill/>
          <a:ln>
            <a:noFill/>
          </a:ln>
        </p:spPr>
      </p:pic>
      <p:sp>
        <p:nvSpPr>
          <p:cNvPr id="459" name="Google Shape;459;p24"/>
          <p:cNvSpPr txBox="1"/>
          <p:nvPr/>
        </p:nvSpPr>
        <p:spPr>
          <a:xfrm>
            <a:off x="1024174" y="629131"/>
            <a:ext cx="443899" cy="39687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US" sz="1800" b="1" i="0" u="none" strike="noStrike" cap="none">
                <a:solidFill>
                  <a:schemeClr val="lt1"/>
                </a:solidFill>
                <a:latin typeface="Calibri"/>
                <a:ea typeface="Calibri"/>
                <a:cs typeface="Calibri"/>
                <a:sym typeface="Calibri"/>
              </a:rPr>
              <a:t>(1)</a:t>
            </a:r>
            <a:endParaRPr sz="1800" b="1" i="0" u="none" strike="noStrike" cap="none">
              <a:solidFill>
                <a:schemeClr val="lt1"/>
              </a:solidFill>
              <a:latin typeface="Calibri"/>
              <a:ea typeface="Calibri"/>
              <a:cs typeface="Calibri"/>
              <a:sym typeface="Calibri"/>
            </a:endParaRPr>
          </a:p>
        </p:txBody>
      </p:sp>
      <p:sp>
        <p:nvSpPr>
          <p:cNvPr id="460" name="Google Shape;460;p24"/>
          <p:cNvSpPr txBox="1"/>
          <p:nvPr/>
        </p:nvSpPr>
        <p:spPr>
          <a:xfrm>
            <a:off x="3208365" y="629131"/>
            <a:ext cx="572668" cy="512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US" sz="1800" b="1" i="0" u="none" strike="noStrike" cap="none">
                <a:solidFill>
                  <a:schemeClr val="lt1"/>
                </a:solidFill>
                <a:latin typeface="Calibri"/>
                <a:ea typeface="Calibri"/>
                <a:cs typeface="Calibri"/>
                <a:sym typeface="Calibri"/>
              </a:rPr>
              <a:t>(2)</a:t>
            </a:r>
            <a:endParaRPr sz="1800" b="1" i="0" u="none" strike="noStrike" cap="none">
              <a:solidFill>
                <a:schemeClr val="lt1"/>
              </a:solidFill>
              <a:latin typeface="Calibri"/>
              <a:ea typeface="Calibri"/>
              <a:cs typeface="Calibri"/>
              <a:sym typeface="Calibri"/>
            </a:endParaRPr>
          </a:p>
        </p:txBody>
      </p:sp>
      <p:pic>
        <p:nvPicPr>
          <p:cNvPr id="461" name="Google Shape;461;p24"/>
          <p:cNvPicPr preferRelativeResize="0"/>
          <p:nvPr/>
        </p:nvPicPr>
        <p:blipFill rotWithShape="1">
          <a:blip r:embed="rId5">
            <a:alphaModFix/>
          </a:blip>
          <a:srcRect l="10835" b="7481"/>
          <a:stretch/>
        </p:blipFill>
        <p:spPr>
          <a:xfrm>
            <a:off x="5773004" y="597401"/>
            <a:ext cx="2297138" cy="1668502"/>
          </a:xfrm>
          <a:prstGeom prst="rect">
            <a:avLst/>
          </a:prstGeom>
          <a:noFill/>
          <a:ln>
            <a:noFill/>
          </a:ln>
        </p:spPr>
      </p:pic>
      <p:sp>
        <p:nvSpPr>
          <p:cNvPr id="462" name="Google Shape;462;p24"/>
          <p:cNvSpPr txBox="1"/>
          <p:nvPr/>
        </p:nvSpPr>
        <p:spPr>
          <a:xfrm>
            <a:off x="5765812" y="1782675"/>
            <a:ext cx="572668" cy="512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US" sz="1800" b="1" i="0" u="none" strike="noStrike" cap="none">
                <a:solidFill>
                  <a:schemeClr val="lt1"/>
                </a:solidFill>
                <a:latin typeface="Calibri"/>
                <a:ea typeface="Calibri"/>
                <a:cs typeface="Calibri"/>
                <a:sym typeface="Calibri"/>
              </a:rPr>
              <a:t>(3)</a:t>
            </a:r>
            <a:endParaRPr sz="1800" b="1" i="0" u="none" strike="noStrike" cap="none">
              <a:solidFill>
                <a:schemeClr val="lt1"/>
              </a:solidFill>
              <a:latin typeface="Calibri"/>
              <a:ea typeface="Calibri"/>
              <a:cs typeface="Calibri"/>
              <a:sym typeface="Calibri"/>
            </a:endParaRPr>
          </a:p>
        </p:txBody>
      </p:sp>
      <p:pic>
        <p:nvPicPr>
          <p:cNvPr id="463" name="Google Shape;463;p24"/>
          <p:cNvPicPr preferRelativeResize="0"/>
          <p:nvPr/>
        </p:nvPicPr>
        <p:blipFill rotWithShape="1">
          <a:blip r:embed="rId6">
            <a:alphaModFix/>
          </a:blip>
          <a:srcRect/>
          <a:stretch/>
        </p:blipFill>
        <p:spPr>
          <a:xfrm>
            <a:off x="542996" y="4985699"/>
            <a:ext cx="774949" cy="781601"/>
          </a:xfrm>
          <a:prstGeom prst="rect">
            <a:avLst/>
          </a:prstGeom>
          <a:noFill/>
          <a:ln>
            <a:noFill/>
          </a:ln>
        </p:spPr>
      </p:pic>
      <p:pic>
        <p:nvPicPr>
          <p:cNvPr id="464" name="Google Shape;464;p24"/>
          <p:cNvPicPr preferRelativeResize="0"/>
          <p:nvPr/>
        </p:nvPicPr>
        <p:blipFill rotWithShape="1">
          <a:blip r:embed="rId7">
            <a:alphaModFix/>
          </a:blip>
          <a:srcRect/>
          <a:stretch/>
        </p:blipFill>
        <p:spPr>
          <a:xfrm>
            <a:off x="220322" y="2937774"/>
            <a:ext cx="1075530" cy="10927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7">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6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25"/>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LS02 Teacher Resource: What did we figure out?</a:t>
            </a:r>
            <a:endParaRPr sz="2400" b="0" i="0" u="none" strike="noStrike" cap="none">
              <a:solidFill>
                <a:srgbClr val="FFFFFF"/>
              </a:solidFill>
              <a:latin typeface="Arial"/>
              <a:ea typeface="Arial"/>
              <a:cs typeface="Arial"/>
              <a:sym typeface="Arial"/>
            </a:endParaRPr>
          </a:p>
        </p:txBody>
      </p:sp>
      <p:sp>
        <p:nvSpPr>
          <p:cNvPr id="471" name="Google Shape;471;p25"/>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a:solidFill>
                  <a:srgbClr val="583F34"/>
                </a:solidFill>
                <a:latin typeface="Arial"/>
                <a:ea typeface="Arial"/>
                <a:cs typeface="Arial"/>
                <a:sym typeface="Arial"/>
              </a:rPr>
              <a:t>What did we figure out? </a:t>
            </a:r>
            <a:endParaRPr/>
          </a:p>
          <a:p>
            <a:pPr marL="0" marR="0" lvl="0" indent="0" algn="l" rtl="0">
              <a:lnSpc>
                <a:spcPct val="100000"/>
              </a:lnSpc>
              <a:spcBef>
                <a:spcPts val="400"/>
              </a:spcBef>
              <a:spcAft>
                <a:spcPts val="0"/>
              </a:spcAft>
              <a:buClr>
                <a:srgbClr val="583F34"/>
              </a:buClr>
              <a:buSzPts val="2000"/>
              <a:buFont typeface="Arial"/>
              <a:buNone/>
            </a:pPr>
            <a:r>
              <a:rPr lang="en-US" sz="2000" b="0" i="0" u="none" strike="noStrike" cap="none">
                <a:solidFill>
                  <a:srgbClr val="583F34"/>
                </a:solidFill>
                <a:latin typeface="Arial"/>
                <a:ea typeface="Arial"/>
                <a:cs typeface="Arial"/>
                <a:sym typeface="Arial"/>
              </a:rPr>
              <a:t>Despite all the diversity of life on our planet there are several characteristics that every living organism has in common. We also figured out that the environment plays a role in how similar organisms can be very different.  </a:t>
            </a:r>
            <a:endParaRPr/>
          </a:p>
        </p:txBody>
      </p:sp>
      <p:sp>
        <p:nvSpPr>
          <p:cNvPr id="472" name="Google Shape;472;p25"/>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a:solidFill>
                  <a:srgbClr val="583F34"/>
                </a:solidFill>
                <a:latin typeface="Arial"/>
                <a:ea typeface="Arial"/>
                <a:cs typeface="Arial"/>
                <a:sym typeface="Arial"/>
              </a:rPr>
              <a:t>UD1 LS02 Teacher Reflection Notes:</a:t>
            </a:r>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that went well…</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I would change…</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p:txBody>
      </p:sp>
      <p:grpSp>
        <p:nvGrpSpPr>
          <p:cNvPr id="473" name="Google Shape;473;p25"/>
          <p:cNvGrpSpPr/>
          <p:nvPr/>
        </p:nvGrpSpPr>
        <p:grpSpPr>
          <a:xfrm>
            <a:off x="6277786" y="710685"/>
            <a:ext cx="2571024" cy="2190241"/>
            <a:chOff x="1029484" y="1311626"/>
            <a:chExt cx="2571024" cy="2190241"/>
          </a:xfrm>
        </p:grpSpPr>
        <p:sp>
          <p:nvSpPr>
            <p:cNvPr id="474" name="Google Shape;474;p25"/>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475" name="Google Shape;475;p25"/>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476" name="Google Shape;476;p25"/>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477" name="Google Shape;477;p25"/>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sp>
        <p:nvSpPr>
          <p:cNvPr id="478" name="Google Shape;478;p25"/>
          <p:cNvSpPr/>
          <p:nvPr/>
        </p:nvSpPr>
        <p:spPr>
          <a:xfrm>
            <a:off x="6209350" y="2456504"/>
            <a:ext cx="466455" cy="466455"/>
          </a:xfrm>
          <a:prstGeom prst="ellipse">
            <a:avLst/>
          </a:prstGeom>
          <a:noFill/>
          <a:ln w="19050" cap="flat" cmpd="sng">
            <a:solidFill>
              <a:srgbClr val="2568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26"/>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LS03 Teacher Resource: Learning Segment Overview</a:t>
            </a:r>
            <a:endParaRPr sz="2400" b="0" i="0" u="none" strike="noStrike" cap="none">
              <a:solidFill>
                <a:srgbClr val="FFFFFF"/>
              </a:solidFill>
              <a:latin typeface="Arial"/>
              <a:ea typeface="Arial"/>
              <a:cs typeface="Arial"/>
              <a:sym typeface="Arial"/>
            </a:endParaRPr>
          </a:p>
        </p:txBody>
      </p:sp>
      <p:sp>
        <p:nvSpPr>
          <p:cNvPr id="485" name="Google Shape;485;p26"/>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dirty="0">
                <a:solidFill>
                  <a:srgbClr val="583F34"/>
                </a:solidFill>
                <a:latin typeface="Arial"/>
                <a:ea typeface="Arial"/>
                <a:cs typeface="Arial"/>
                <a:sym typeface="Arial"/>
              </a:rPr>
              <a:t>P</a:t>
            </a:r>
            <a:r>
              <a:rPr lang="en-US" sz="2000" b="1" i="0" u="none" strike="noStrike" cap="none" dirty="0">
                <a:solidFill>
                  <a:srgbClr val="583F34"/>
                </a:solidFill>
                <a:latin typeface="Arial"/>
                <a:ea typeface="Arial"/>
                <a:cs typeface="Arial"/>
                <a:sym typeface="Wingdings" panose="05000000000000000000" pitchFamily="2" charset="2"/>
              </a:rPr>
              <a:t></a:t>
            </a:r>
            <a:r>
              <a:rPr lang="en-US" sz="2000" b="1" i="0" u="none" strike="noStrike" cap="none" dirty="0">
                <a:solidFill>
                  <a:srgbClr val="583F34"/>
                </a:solidFill>
                <a:latin typeface="Arial"/>
                <a:ea typeface="Arial"/>
                <a:cs typeface="Arial"/>
                <a:sym typeface="Arial"/>
              </a:rPr>
              <a:t>Q: Students generate a driving question (and perhaps sub-questions) for the year. </a:t>
            </a:r>
            <a:br>
              <a:rPr lang="en-US" sz="2000" b="1" i="0" u="none" strike="noStrike" cap="none" dirty="0">
                <a:solidFill>
                  <a:srgbClr val="583F34"/>
                </a:solidFill>
                <a:latin typeface="Arial"/>
                <a:ea typeface="Arial"/>
                <a:cs typeface="Arial"/>
                <a:sym typeface="Arial"/>
              </a:rPr>
            </a:br>
            <a:br>
              <a:rPr lang="en-US" sz="2000" b="1" i="0" u="none" strike="noStrike" cap="none" dirty="0">
                <a:solidFill>
                  <a:srgbClr val="583F34"/>
                </a:solidFill>
                <a:latin typeface="Arial"/>
                <a:ea typeface="Arial"/>
                <a:cs typeface="Arial"/>
                <a:sym typeface="Arial"/>
              </a:rPr>
            </a:br>
            <a:endParaRPr sz="2000" b="1" i="0" u="none" strike="noStrike" cap="none" dirty="0">
              <a:solidFill>
                <a:srgbClr val="583F34"/>
              </a:solidFill>
              <a:latin typeface="Arial"/>
              <a:ea typeface="Arial"/>
              <a:cs typeface="Arial"/>
              <a:sym typeface="Arial"/>
            </a:endParaRPr>
          </a:p>
        </p:txBody>
      </p:sp>
      <p:sp>
        <p:nvSpPr>
          <p:cNvPr id="486" name="Google Shape;486;p26"/>
          <p:cNvSpPr txBox="1"/>
          <p:nvPr/>
        </p:nvSpPr>
        <p:spPr>
          <a:xfrm>
            <a:off x="3022333" y="891563"/>
            <a:ext cx="2227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400"/>
              <a:buFont typeface="Arial"/>
              <a:buNone/>
            </a:pPr>
            <a:r>
              <a:rPr lang="en-US" sz="1400" b="0" i="0" u="none" strike="noStrike" cap="none">
                <a:solidFill>
                  <a:srgbClr val="583F34"/>
                </a:solidFill>
                <a:latin typeface="Arial"/>
                <a:ea typeface="Arial"/>
                <a:cs typeface="Arial"/>
                <a:sym typeface="Arial"/>
              </a:rPr>
              <a:t>Time: 20 minutes</a:t>
            </a:r>
            <a:endParaRPr sz="1400" b="0" i="0" u="none" strike="noStrike" cap="none">
              <a:solidFill>
                <a:srgbClr val="583F34"/>
              </a:solidFill>
              <a:latin typeface="Arial"/>
              <a:ea typeface="Arial"/>
              <a:cs typeface="Arial"/>
              <a:sym typeface="Arial"/>
            </a:endParaRPr>
          </a:p>
        </p:txBody>
      </p:sp>
      <p:sp>
        <p:nvSpPr>
          <p:cNvPr id="487" name="Google Shape;487;p26"/>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Resources you will need:</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UD1 Doodle Sheet</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UD1 03 Supplemental Notes </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About Model-Based Reasoning</a:t>
            </a:r>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Websites of interest:</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Check individual slides for resources. </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MBER Essentials: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Whiteboards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Norms of Conversation</a:t>
            </a:r>
            <a:endParaRPr sz="1600" b="0" i="0" u="none" strike="noStrike" cap="none">
              <a:solidFill>
                <a:srgbClr val="583F34"/>
              </a:solidFill>
              <a:latin typeface="Arial"/>
              <a:ea typeface="Arial"/>
              <a:cs typeface="Arial"/>
              <a:sym typeface="Arial"/>
            </a:endParaRPr>
          </a:p>
        </p:txBody>
      </p:sp>
      <p:sp>
        <p:nvSpPr>
          <p:cNvPr id="488" name="Google Shape;488;p26"/>
          <p:cNvSpPr txBox="1"/>
          <p:nvPr/>
        </p:nvSpPr>
        <p:spPr>
          <a:xfrm>
            <a:off x="4197659" y="3460800"/>
            <a:ext cx="4520582" cy="242461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dirty="0">
                <a:solidFill>
                  <a:srgbClr val="583F34"/>
                </a:solidFill>
                <a:latin typeface="Arial"/>
                <a:ea typeface="Arial"/>
                <a:cs typeface="Arial"/>
                <a:sym typeface="Arial"/>
              </a:rPr>
              <a:t>Notes and Details:</a:t>
            </a:r>
            <a:endParaRPr dirty="0"/>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Your students have now seen a broad pattern of unity and diversity among biological organisms. Additionally, they’ve seen patterns of “nested similarity” and the match between organisms and their environment. All of these observations constitute the Big Phenomenon for the year.</a:t>
            </a:r>
            <a:endParaRPr sz="1600" b="0" i="0" u="none" strike="noStrike" cap="none" dirty="0">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		&lt;continued on next slide&gt;</a:t>
            </a:r>
            <a:endParaRPr sz="1600" b="0" i="0" u="none" strike="noStrike" cap="none" dirty="0">
              <a:solidFill>
                <a:srgbClr val="583F34"/>
              </a:solidFill>
              <a:latin typeface="Arial"/>
              <a:ea typeface="Arial"/>
              <a:cs typeface="Arial"/>
              <a:sym typeface="Arial"/>
            </a:endParaRPr>
          </a:p>
        </p:txBody>
      </p:sp>
      <p:grpSp>
        <p:nvGrpSpPr>
          <p:cNvPr id="489" name="Google Shape;489;p26"/>
          <p:cNvGrpSpPr/>
          <p:nvPr/>
        </p:nvGrpSpPr>
        <p:grpSpPr>
          <a:xfrm>
            <a:off x="282908" y="1071222"/>
            <a:ext cx="2571024" cy="2190241"/>
            <a:chOff x="1029484" y="1311626"/>
            <a:chExt cx="2571024" cy="2190241"/>
          </a:xfrm>
        </p:grpSpPr>
        <p:sp>
          <p:nvSpPr>
            <p:cNvPr id="490" name="Google Shape;490;p26"/>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491" name="Google Shape;491;p2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492" name="Google Shape;492;p2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493" name="Google Shape;493;p2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cxnSp>
        <p:nvCxnSpPr>
          <p:cNvPr id="494" name="Google Shape;494;p26"/>
          <p:cNvCxnSpPr/>
          <p:nvPr/>
        </p:nvCxnSpPr>
        <p:spPr>
          <a:xfrm rot="10800000" flipH="1">
            <a:off x="643902" y="3030581"/>
            <a:ext cx="1703493" cy="1"/>
          </a:xfrm>
          <a:prstGeom prst="straightConnector1">
            <a:avLst/>
          </a:prstGeom>
          <a:noFill/>
          <a:ln w="31750" cap="flat" cmpd="sng">
            <a:solidFill>
              <a:srgbClr val="256800"/>
            </a:solidFill>
            <a:prstDash val="solid"/>
            <a:miter lim="400000"/>
            <a:headEnd type="none" w="sm" len="sm"/>
            <a:tailEnd type="triangle"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27"/>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LS03 Teacher Resource: Notes</a:t>
            </a:r>
            <a:endParaRPr sz="2400" b="0" i="0" u="none" strike="noStrike" cap="none">
              <a:solidFill>
                <a:srgbClr val="FFFFFF"/>
              </a:solidFill>
              <a:latin typeface="Arial"/>
              <a:ea typeface="Arial"/>
              <a:cs typeface="Arial"/>
              <a:sym typeface="Arial"/>
            </a:endParaRPr>
          </a:p>
        </p:txBody>
      </p:sp>
      <p:sp>
        <p:nvSpPr>
          <p:cNvPr id="501" name="Google Shape;501;p27"/>
          <p:cNvSpPr txBox="1"/>
          <p:nvPr/>
        </p:nvSpPr>
        <p:spPr>
          <a:xfrm>
            <a:off x="325175" y="671325"/>
            <a:ext cx="8523300" cy="5496900"/>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Students will now develop their overall </a:t>
            </a:r>
            <a:r>
              <a:rPr lang="en-US" sz="1000" b="0" i="0" u="sng" strike="noStrike" cap="none" dirty="0">
                <a:solidFill>
                  <a:srgbClr val="583F34"/>
                </a:solidFill>
                <a:latin typeface="Arial"/>
                <a:ea typeface="Arial"/>
                <a:cs typeface="Arial"/>
                <a:sym typeface="Arial"/>
              </a:rPr>
              <a:t>question</a:t>
            </a:r>
            <a:r>
              <a:rPr lang="en-US" sz="1000" b="0" i="0" u="none" strike="noStrike" cap="none" dirty="0">
                <a:solidFill>
                  <a:srgbClr val="583F34"/>
                </a:solidFill>
                <a:latin typeface="Arial"/>
                <a:ea typeface="Arial"/>
                <a:cs typeface="Arial"/>
                <a:sym typeface="Arial"/>
              </a:rPr>
              <a:t> for the year. It is important for the students to develop the question, but ok for you to message it into a question similar to:  How are the organisms on our planet so different yet they share so many similarities. The students may even add a part about the environment. (What role does the environment play in the differences and similarities of life on our planet?)</a:t>
            </a:r>
            <a:endParaRPr sz="1000" dirty="0"/>
          </a:p>
          <a:p>
            <a:pPr marL="0" marR="0" lvl="0" indent="0" algn="l" rtl="0">
              <a:lnSpc>
                <a:spcPct val="120000"/>
              </a:lnSpc>
              <a:spcBef>
                <a:spcPts val="237"/>
              </a:spcBef>
              <a:spcAft>
                <a:spcPts val="0"/>
              </a:spcAft>
              <a:buClr>
                <a:schemeClr val="dk1"/>
              </a:buClr>
              <a:buSzPts val="2500"/>
              <a:buFont typeface="Arial"/>
              <a:buNone/>
            </a:pPr>
            <a:endParaRPr sz="1000" b="0" i="0" u="none" strike="noStrike" cap="none" dirty="0">
              <a:solidFill>
                <a:srgbClr val="583F34"/>
              </a:solidFill>
              <a:latin typeface="Arial"/>
              <a:ea typeface="Arial"/>
              <a:cs typeface="Arial"/>
              <a:sym typeface="Arial"/>
            </a:endParaRPr>
          </a:p>
          <a:p>
            <a:pPr marL="0" marR="0" lvl="0" indent="0" algn="l" rtl="0">
              <a:lnSpc>
                <a:spcPct val="120000"/>
              </a:lnSpc>
              <a:spcBef>
                <a:spcPts val="0"/>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Decide how you will co-generate the driving question.</a:t>
            </a:r>
            <a:endParaRPr sz="1000" dirty="0"/>
          </a:p>
          <a:p>
            <a:pPr marL="0" marR="0" lvl="0" indent="0" algn="l" rtl="0">
              <a:lnSpc>
                <a:spcPct val="120000"/>
              </a:lnSpc>
              <a:spcBef>
                <a:spcPts val="0"/>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Students can work in groups to come up with multiple candidate questions. After each group shares their question, the class can come to a consensus about which question, or combination of questions makes the most sense.</a:t>
            </a:r>
            <a:endParaRPr sz="1000" dirty="0"/>
          </a:p>
          <a:p>
            <a:pPr marL="0" marR="0" lvl="0" indent="0" algn="l" rtl="0">
              <a:lnSpc>
                <a:spcPct val="120000"/>
              </a:lnSpc>
              <a:spcBef>
                <a:spcPts val="0"/>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It is up to you how much you want/need to direct generation of this question. It should relate to unity and diversity as a pattern and be a sense-making questions (a “how” or “why” question that warrants a deeper explanation). Students will return at the end of the curriculum to try an answer it, so it needs to be rich enough. And don’t worry about getting the exact, “right” question. You and your students can always revise and add to this question. </a:t>
            </a:r>
            <a:endParaRPr sz="1000" b="1" i="0" u="none" strike="noStrike" cap="none" dirty="0">
              <a:solidFill>
                <a:srgbClr val="583F34"/>
              </a:solidFill>
              <a:latin typeface="Arial"/>
              <a:ea typeface="Arial"/>
              <a:cs typeface="Arial"/>
              <a:sym typeface="Arial"/>
            </a:endParaRPr>
          </a:p>
          <a:p>
            <a:pPr marL="0" marR="0" lvl="0" indent="0" algn="l" rtl="0">
              <a:lnSpc>
                <a:spcPct val="120000"/>
              </a:lnSpc>
              <a:spcBef>
                <a:spcPts val="0"/>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Many possible sub questions exist within this broader question: Be mindful to take the opportunity to address any sub-questions students may generate as opportunities arise throughout the year.</a:t>
            </a:r>
            <a:endParaRPr sz="1000" dirty="0"/>
          </a:p>
          <a:p>
            <a:pPr marL="0" marR="0" lvl="0" indent="0" algn="l" rtl="0">
              <a:lnSpc>
                <a:spcPct val="120000"/>
              </a:lnSpc>
              <a:spcBef>
                <a:spcPts val="237"/>
              </a:spcBef>
              <a:spcAft>
                <a:spcPts val="0"/>
              </a:spcAft>
              <a:buClr>
                <a:schemeClr val="dk1"/>
              </a:buClr>
              <a:buSzPts val="2500"/>
              <a:buFont typeface="Arial"/>
              <a:buNone/>
            </a:pPr>
            <a:endParaRPr sz="1000" b="0" i="0" u="none" strike="noStrike" cap="none" dirty="0">
              <a:solidFill>
                <a:srgbClr val="583F34"/>
              </a:solidFill>
              <a:latin typeface="Arial"/>
              <a:ea typeface="Arial"/>
              <a:cs typeface="Arial"/>
              <a:sym typeface="Arial"/>
            </a:endParaRPr>
          </a:p>
          <a:p>
            <a:pPr marL="0" marR="0" lvl="0" indent="0" algn="l" rtl="0">
              <a:lnSpc>
                <a:spcPct val="120000"/>
              </a:lnSpc>
              <a:spcBef>
                <a:spcPts val="237"/>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Write the question on poster paper and post in the classroom. This will help to remind everyone that one of your goals for the year is to make sense of several models so you can fully answer the Overall Question of the Year. </a:t>
            </a:r>
            <a:endParaRPr sz="1000" b="0" i="0" u="none" strike="noStrike" cap="none" dirty="0">
              <a:solidFill>
                <a:srgbClr val="583F34"/>
              </a:solidFill>
              <a:latin typeface="Arial"/>
              <a:ea typeface="Arial"/>
              <a:cs typeface="Arial"/>
              <a:sym typeface="Arial"/>
            </a:endParaRPr>
          </a:p>
          <a:p>
            <a:pPr marL="0" marR="0" lvl="0" indent="0" algn="l" rtl="0">
              <a:lnSpc>
                <a:spcPct val="120000"/>
              </a:lnSpc>
              <a:spcBef>
                <a:spcPts val="237"/>
              </a:spcBef>
              <a:spcAft>
                <a:spcPts val="0"/>
              </a:spcAft>
              <a:buClr>
                <a:schemeClr val="dk1"/>
              </a:buClr>
              <a:buSzPts val="2500"/>
              <a:buFont typeface="Arial"/>
              <a:buNone/>
            </a:pPr>
            <a:endParaRPr sz="1000" b="0" i="0" u="none" strike="noStrike" cap="none" dirty="0">
              <a:solidFill>
                <a:srgbClr val="583F34"/>
              </a:solidFill>
              <a:latin typeface="Arial"/>
              <a:ea typeface="Arial"/>
              <a:cs typeface="Arial"/>
              <a:sym typeface="Arial"/>
            </a:endParaRPr>
          </a:p>
          <a:p>
            <a:pPr marL="0" marR="0" lvl="0" indent="0" algn="l" rtl="0">
              <a:lnSpc>
                <a:spcPct val="120000"/>
              </a:lnSpc>
              <a:spcBef>
                <a:spcPts val="237"/>
              </a:spcBef>
              <a:spcAft>
                <a:spcPts val="0"/>
              </a:spcAft>
              <a:buClr>
                <a:srgbClr val="583F34"/>
              </a:buClr>
              <a:buSzPts val="2500"/>
              <a:buFont typeface="Arial"/>
              <a:buNone/>
            </a:pPr>
            <a:r>
              <a:rPr lang="en-US" sz="1000" b="0" i="0" u="none" strike="noStrike" cap="none" dirty="0">
                <a:solidFill>
                  <a:srgbClr val="583F34"/>
                </a:solidFill>
                <a:latin typeface="Arial"/>
                <a:ea typeface="Arial"/>
                <a:cs typeface="Arial"/>
                <a:sym typeface="Arial"/>
              </a:rPr>
              <a:t>In summary:</a:t>
            </a:r>
            <a:endParaRPr sz="1000" b="0" i="0" u="none" strike="noStrike" cap="none" dirty="0">
              <a:solidFill>
                <a:srgbClr val="583F34"/>
              </a:solidFill>
              <a:latin typeface="Arial"/>
              <a:ea typeface="Arial"/>
              <a:cs typeface="Arial"/>
              <a:sym typeface="Arial"/>
            </a:endParaRPr>
          </a:p>
          <a:p>
            <a:pPr marL="0" marR="0" lvl="0" indent="0" algn="l" rtl="0">
              <a:lnSpc>
                <a:spcPct val="120000"/>
              </a:lnSpc>
              <a:spcBef>
                <a:spcPts val="0"/>
              </a:spcBef>
              <a:spcAft>
                <a:spcPts val="0"/>
              </a:spcAft>
              <a:buClr>
                <a:srgbClr val="2B7C01"/>
              </a:buClr>
              <a:buSzPts val="625"/>
              <a:buFont typeface="Arial"/>
              <a:buNone/>
            </a:pPr>
            <a:endParaRPr lang="en-US" sz="1000" dirty="0">
              <a:solidFill>
                <a:srgbClr val="583F34"/>
              </a:solidFill>
            </a:endParaRPr>
          </a:p>
          <a:p>
            <a:pPr marL="0" marR="0" lvl="0" indent="0" algn="l" rtl="0">
              <a:lnSpc>
                <a:spcPct val="120000"/>
              </a:lnSpc>
              <a:spcBef>
                <a:spcPts val="0"/>
              </a:spcBef>
              <a:spcAft>
                <a:spcPts val="0"/>
              </a:spcAft>
              <a:buClr>
                <a:srgbClr val="2B7C01"/>
              </a:buClr>
              <a:buSzPts val="625"/>
              <a:buFont typeface="Arial"/>
              <a:buNone/>
            </a:pPr>
            <a:r>
              <a:rPr lang="en-US" sz="1000" b="0" i="1" u="none" strike="noStrike" cap="none" dirty="0">
                <a:solidFill>
                  <a:srgbClr val="583F34"/>
                </a:solidFill>
                <a:latin typeface="Arial"/>
                <a:ea typeface="Arial"/>
                <a:cs typeface="Arial"/>
                <a:sym typeface="Wingdings" panose="05000000000000000000" pitchFamily="2" charset="2"/>
              </a:rPr>
              <a:t></a:t>
            </a:r>
            <a:r>
              <a:rPr lang="en-US" sz="1000" b="0" i="1" u="none" strike="noStrike" cap="none" dirty="0">
                <a:solidFill>
                  <a:srgbClr val="583F34"/>
                </a:solidFill>
                <a:latin typeface="Arial"/>
                <a:ea typeface="Arial"/>
                <a:cs typeface="Arial"/>
                <a:sym typeface="Arial"/>
              </a:rPr>
              <a:t> Have STUDENTS generate their OWN QUESTION as much as possible.</a:t>
            </a:r>
            <a:endParaRPr sz="1000" dirty="0"/>
          </a:p>
          <a:p>
            <a:pPr marL="0" marR="0" lvl="0" indent="0" algn="l" rtl="0">
              <a:lnSpc>
                <a:spcPct val="120000"/>
              </a:lnSpc>
              <a:spcBef>
                <a:spcPts val="0"/>
              </a:spcBef>
              <a:spcAft>
                <a:spcPts val="0"/>
              </a:spcAft>
              <a:buClr>
                <a:srgbClr val="2B7C01"/>
              </a:buClr>
              <a:buSzPts val="625"/>
              <a:buFont typeface="Arial"/>
              <a:buNone/>
            </a:pPr>
            <a:endParaRPr sz="1000" b="0" i="1" u="none" strike="noStrike" cap="none" dirty="0">
              <a:solidFill>
                <a:srgbClr val="583F34"/>
              </a:solidFill>
              <a:latin typeface="Arial"/>
              <a:ea typeface="Arial"/>
              <a:cs typeface="Arial"/>
              <a:sym typeface="Arial"/>
            </a:endParaRPr>
          </a:p>
          <a:p>
            <a:pPr marL="0" marR="0" lvl="0" indent="0" algn="l" rtl="0">
              <a:lnSpc>
                <a:spcPct val="120000"/>
              </a:lnSpc>
              <a:spcBef>
                <a:spcPts val="0"/>
              </a:spcBef>
              <a:spcAft>
                <a:spcPts val="0"/>
              </a:spcAft>
              <a:buClr>
                <a:srgbClr val="2B7C01"/>
              </a:buClr>
              <a:buSzPts val="625"/>
              <a:buFont typeface="Arial"/>
              <a:buNone/>
            </a:pPr>
            <a:r>
              <a:rPr lang="en-US" sz="1000" b="0" i="1" u="sng" strike="noStrike" cap="none" dirty="0">
                <a:solidFill>
                  <a:srgbClr val="583F34"/>
                </a:solidFill>
                <a:latin typeface="Arial"/>
                <a:ea typeface="Arial"/>
                <a:cs typeface="Arial"/>
                <a:sym typeface="Arial"/>
              </a:rPr>
              <a:t>SAMPLE QUESTION</a:t>
            </a:r>
            <a:r>
              <a:rPr lang="en-US" sz="1000" b="0" i="1" u="none" strike="noStrike" cap="none" dirty="0">
                <a:solidFill>
                  <a:srgbClr val="583F34"/>
                </a:solidFill>
                <a:latin typeface="Arial"/>
                <a:ea typeface="Arial"/>
                <a:cs typeface="Arial"/>
                <a:sym typeface="Arial"/>
              </a:rPr>
              <a:t>: “How did there come to be so much biodiversity on Earth and how did all those organisms come to have so much in common? (In other words, How are living things alike yet so different?)”</a:t>
            </a:r>
            <a:endParaRPr sz="1000" dirty="0"/>
          </a:p>
          <a:p>
            <a:pPr marL="0" marR="0" lvl="0" indent="0" algn="l" rtl="0">
              <a:lnSpc>
                <a:spcPct val="120000"/>
              </a:lnSpc>
              <a:spcBef>
                <a:spcPts val="0"/>
              </a:spcBef>
              <a:spcAft>
                <a:spcPts val="0"/>
              </a:spcAft>
              <a:buClr>
                <a:srgbClr val="2B7C01"/>
              </a:buClr>
              <a:buSzPts val="625"/>
              <a:buFont typeface="Arial"/>
              <a:buNone/>
            </a:pPr>
            <a:r>
              <a:rPr lang="en-US" sz="1000" b="0" i="1" u="none" strike="noStrike" cap="none" dirty="0">
                <a:solidFill>
                  <a:srgbClr val="583F34"/>
                </a:solidFill>
                <a:latin typeface="Arial"/>
                <a:ea typeface="Arial"/>
                <a:cs typeface="Arial"/>
                <a:sym typeface="Arial"/>
              </a:rPr>
              <a:t>*And maybe- “Why are some organisms more similar than others?”</a:t>
            </a:r>
            <a:endParaRPr sz="1000" dirty="0"/>
          </a:p>
          <a:p>
            <a:pPr marL="0" marR="0" lvl="0" indent="0" algn="l" rtl="0">
              <a:lnSpc>
                <a:spcPct val="120000"/>
              </a:lnSpc>
              <a:spcBef>
                <a:spcPts val="0"/>
              </a:spcBef>
              <a:spcAft>
                <a:spcPts val="0"/>
              </a:spcAft>
              <a:buClr>
                <a:srgbClr val="2B7C01"/>
              </a:buClr>
              <a:buSzPts val="625"/>
              <a:buFont typeface="Arial"/>
              <a:buNone/>
            </a:pPr>
            <a:endParaRPr sz="1000" b="0" i="1" u="none" strike="noStrike" cap="none" dirty="0">
              <a:solidFill>
                <a:srgbClr val="583F34"/>
              </a:solidFill>
              <a:latin typeface="Arial"/>
              <a:ea typeface="Arial"/>
              <a:cs typeface="Arial"/>
              <a:sym typeface="Arial"/>
            </a:endParaRPr>
          </a:p>
          <a:p>
            <a:pPr marL="0" marR="0" lvl="0" indent="0" algn="l" rtl="0">
              <a:lnSpc>
                <a:spcPct val="120000"/>
              </a:lnSpc>
              <a:spcBef>
                <a:spcPts val="0"/>
              </a:spcBef>
              <a:spcAft>
                <a:spcPts val="0"/>
              </a:spcAft>
              <a:buClr>
                <a:srgbClr val="2B7C01"/>
              </a:buClr>
              <a:buSzPts val="625"/>
              <a:buFont typeface="Arial"/>
              <a:buNone/>
            </a:pPr>
            <a:r>
              <a:rPr lang="en-US" sz="1000" b="0" i="0" u="none" strike="noStrike" cap="none" dirty="0">
                <a:solidFill>
                  <a:srgbClr val="583F34"/>
                </a:solidFill>
                <a:latin typeface="Arial"/>
                <a:ea typeface="Arial"/>
                <a:cs typeface="Arial"/>
                <a:sym typeface="Arial"/>
              </a:rPr>
              <a:t>Also, remember there is no model development here. Acknowledge that we aren’t going to answer the question now. and be explicit with students that you’ll come back to looking at this pattern again at the </a:t>
            </a:r>
            <a:r>
              <a:rPr lang="en-US" sz="1000" b="1" i="1" u="none" strike="noStrike" cap="none" dirty="0">
                <a:solidFill>
                  <a:srgbClr val="583F34"/>
                </a:solidFill>
                <a:latin typeface="Arial"/>
                <a:ea typeface="Arial"/>
                <a:cs typeface="Arial"/>
                <a:sym typeface="Arial"/>
              </a:rPr>
              <a:t>end</a:t>
            </a:r>
            <a:r>
              <a:rPr lang="en-US" sz="1000" b="1" i="0" u="none" strike="noStrike" cap="none" dirty="0">
                <a:solidFill>
                  <a:srgbClr val="583F34"/>
                </a:solidFill>
                <a:latin typeface="Arial"/>
                <a:ea typeface="Arial"/>
                <a:cs typeface="Arial"/>
                <a:sym typeface="Arial"/>
              </a:rPr>
              <a:t> </a:t>
            </a:r>
            <a:r>
              <a:rPr lang="en-US" sz="1000" b="0" i="0" u="none" strike="noStrike" cap="none" dirty="0">
                <a:solidFill>
                  <a:srgbClr val="583F34"/>
                </a:solidFill>
                <a:latin typeface="Arial"/>
                <a:ea typeface="Arial"/>
                <a:cs typeface="Arial"/>
                <a:sym typeface="Arial"/>
              </a:rPr>
              <a:t>of the year. They’ll have a chance to see how much they’ve learned!</a:t>
            </a:r>
            <a:endParaRPr sz="1000" b="0" i="0" u="none" strike="noStrike" cap="none" dirty="0">
              <a:solidFill>
                <a:srgbClr val="2568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28"/>
          <p:cNvSpPr txBox="1"/>
          <p:nvPr/>
        </p:nvSpPr>
        <p:spPr>
          <a:xfrm>
            <a:off x="497224" y="501143"/>
            <a:ext cx="8489587" cy="506546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en-US" sz="3200" b="1" i="0" u="none" strike="noStrike" cap="none">
                <a:solidFill>
                  <a:srgbClr val="583F34"/>
                </a:solidFill>
                <a:latin typeface="Calibri"/>
                <a:ea typeface="Calibri"/>
                <a:cs typeface="Calibri"/>
                <a:sym typeface="Calibri"/>
              </a:rPr>
              <a:t>OVERALL QUESTION FOR THE YEAR:</a:t>
            </a:r>
            <a:endParaRPr/>
          </a:p>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B0F0"/>
                </a:solidFill>
                <a:latin typeface="Calibri"/>
                <a:ea typeface="Calibri"/>
                <a:cs typeface="Calibri"/>
                <a:sym typeface="Calibri"/>
              </a:rPr>
              <a:t>[insert question here]</a:t>
            </a:r>
            <a:endParaRPr sz="3200" b="0" i="0" u="none" strike="noStrike" cap="none">
              <a:solidFill>
                <a:srgbClr val="00B0F0"/>
              </a:solidFill>
              <a:latin typeface="Calibri"/>
              <a:ea typeface="Calibri"/>
              <a:cs typeface="Calibri"/>
              <a:sym typeface="Calibri"/>
            </a:endParaRPr>
          </a:p>
        </p:txBody>
      </p:sp>
      <p:sp>
        <p:nvSpPr>
          <p:cNvPr id="508" name="Google Shape;508;p28"/>
          <p:cNvSpPr txBox="1"/>
          <p:nvPr/>
        </p:nvSpPr>
        <p:spPr>
          <a:xfrm>
            <a:off x="2077559" y="5483484"/>
            <a:ext cx="6567677" cy="15696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06A28"/>
              </a:buClr>
              <a:buSzPts val="800"/>
              <a:buFont typeface="Calibri"/>
              <a:buNone/>
            </a:pPr>
            <a:r>
              <a:rPr lang="en-US" sz="3200" b="0" i="0" u="none" strike="noStrike" cap="none">
                <a:solidFill>
                  <a:srgbClr val="226800"/>
                </a:solidFill>
                <a:latin typeface="Calibri"/>
                <a:ea typeface="Calibri"/>
                <a:cs typeface="Calibri"/>
                <a:sym typeface="Calibri"/>
              </a:rPr>
              <a:t>Let’s record this question </a:t>
            </a:r>
            <a:endParaRPr/>
          </a:p>
          <a:p>
            <a:pPr marL="0" marR="0" lvl="0" indent="0" algn="l" rtl="0">
              <a:lnSpc>
                <a:spcPct val="100000"/>
              </a:lnSpc>
              <a:spcBef>
                <a:spcPts val="0"/>
              </a:spcBef>
              <a:spcAft>
                <a:spcPts val="0"/>
              </a:spcAft>
              <a:buClr>
                <a:srgbClr val="D06A28"/>
              </a:buClr>
              <a:buSzPts val="800"/>
              <a:buFont typeface="Calibri"/>
              <a:buNone/>
            </a:pPr>
            <a:r>
              <a:rPr lang="en-US" sz="3200" b="0" i="0" u="none" strike="noStrike" cap="none">
                <a:solidFill>
                  <a:srgbClr val="226800"/>
                </a:solidFill>
                <a:latin typeface="Calibri"/>
                <a:ea typeface="Calibri"/>
                <a:cs typeface="Calibri"/>
                <a:sym typeface="Calibri"/>
              </a:rPr>
              <a:t>(or these questions) in </a:t>
            </a:r>
            <a:r>
              <a:rPr lang="en-US" sz="3200" b="0" i="0" u="sng" strike="noStrike" cap="none">
                <a:solidFill>
                  <a:srgbClr val="226800"/>
                </a:solidFill>
                <a:latin typeface="Calibri"/>
                <a:ea typeface="Calibri"/>
                <a:cs typeface="Calibri"/>
                <a:sym typeface="Calibri"/>
              </a:rPr>
              <a:t>Doodle Box G</a:t>
            </a:r>
            <a:r>
              <a:rPr lang="en-US" sz="3200" b="0" i="0" u="none" strike="noStrike" cap="none">
                <a:solidFill>
                  <a:srgbClr val="226800"/>
                </a:solidFill>
                <a:latin typeface="Calibri"/>
                <a:ea typeface="Calibri"/>
                <a:cs typeface="Calibri"/>
                <a:sym typeface="Calibri"/>
              </a:rPr>
              <a:t>.</a:t>
            </a:r>
            <a:endParaRPr sz="3200" b="0" i="0" u="none" strike="noStrike" cap="none">
              <a:solidFill>
                <a:srgbClr val="226800"/>
              </a:solidFill>
              <a:latin typeface="Calibri"/>
              <a:ea typeface="Calibri"/>
              <a:cs typeface="Calibri"/>
              <a:sym typeface="Calibri"/>
            </a:endParaRPr>
          </a:p>
        </p:txBody>
      </p:sp>
      <p:pic>
        <p:nvPicPr>
          <p:cNvPr id="509" name="Google Shape;509;p28"/>
          <p:cNvPicPr preferRelativeResize="0"/>
          <p:nvPr/>
        </p:nvPicPr>
        <p:blipFill rotWithShape="1">
          <a:blip r:embed="rId3">
            <a:alphaModFix/>
          </a:blip>
          <a:srcRect/>
          <a:stretch/>
        </p:blipFill>
        <p:spPr>
          <a:xfrm>
            <a:off x="879546" y="5566611"/>
            <a:ext cx="774949" cy="7816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29"/>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LS03 Teacher Resource: What did we figure out?</a:t>
            </a:r>
            <a:endParaRPr sz="2400" b="0" i="0" u="none" strike="noStrike" cap="none">
              <a:solidFill>
                <a:srgbClr val="FFFFFF"/>
              </a:solidFill>
              <a:latin typeface="Arial"/>
              <a:ea typeface="Arial"/>
              <a:cs typeface="Arial"/>
              <a:sym typeface="Arial"/>
            </a:endParaRPr>
          </a:p>
        </p:txBody>
      </p:sp>
      <p:sp>
        <p:nvSpPr>
          <p:cNvPr id="516" name="Google Shape;516;p29"/>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a:solidFill>
                  <a:srgbClr val="583F34"/>
                </a:solidFill>
                <a:latin typeface="Arial"/>
                <a:ea typeface="Arial"/>
                <a:cs typeface="Arial"/>
                <a:sym typeface="Arial"/>
              </a:rPr>
              <a:t>What did we figure out? </a:t>
            </a:r>
            <a:endParaRPr/>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We formed a question about life on this planet that will drive the year’s instruction.  We wondered about the phenomena of life being so different yet having several similar characteristics, and we wondered about the role the environment plays in all this unity and diversity. We will work throughout the year to develop a series of models that will help us answer our overall question at the end of the year.</a:t>
            </a:r>
            <a:endParaRPr sz="1600" b="0" i="0" u="none" strike="noStrike" cap="none">
              <a:solidFill>
                <a:srgbClr val="583F34"/>
              </a:solidFill>
              <a:latin typeface="Arial"/>
              <a:ea typeface="Arial"/>
              <a:cs typeface="Arial"/>
              <a:sym typeface="Arial"/>
            </a:endParaRPr>
          </a:p>
        </p:txBody>
      </p:sp>
      <p:sp>
        <p:nvSpPr>
          <p:cNvPr id="517" name="Google Shape;517;p29"/>
          <p:cNvSpPr txBox="1"/>
          <p:nvPr/>
        </p:nvSpPr>
        <p:spPr>
          <a:xfrm>
            <a:off x="434145" y="3603009"/>
            <a:ext cx="8414700" cy="279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a:solidFill>
                  <a:srgbClr val="583F34"/>
                </a:solidFill>
                <a:latin typeface="Arial"/>
                <a:ea typeface="Arial"/>
                <a:cs typeface="Arial"/>
                <a:sym typeface="Arial"/>
              </a:rPr>
              <a:t>UD1 LS03 Teacher Reflection Notes:</a:t>
            </a:r>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that went well…</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1" u="none" strike="noStrike" cap="none">
                <a:solidFill>
                  <a:srgbClr val="583F34"/>
                </a:solidFill>
                <a:latin typeface="Arial"/>
                <a:ea typeface="Arial"/>
                <a:cs typeface="Arial"/>
                <a:sym typeface="Arial"/>
              </a:rPr>
              <a:t>Things I would change…</a:t>
            </a:r>
            <a:endParaRPr/>
          </a:p>
          <a:p>
            <a:pPr marL="0" marR="0" lvl="0" indent="0" algn="l" rtl="0">
              <a:lnSpc>
                <a:spcPct val="100000"/>
              </a:lnSpc>
              <a:spcBef>
                <a:spcPts val="320"/>
              </a:spcBef>
              <a:spcAft>
                <a:spcPts val="0"/>
              </a:spcAft>
              <a:buClr>
                <a:schemeClr val="dk1"/>
              </a:buClr>
              <a:buSzPts val="1600"/>
              <a:buFont typeface="Arial"/>
              <a:buNone/>
            </a:pPr>
            <a:endParaRPr sz="1600" b="0" i="1"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320"/>
              </a:spcBef>
              <a:spcAft>
                <a:spcPts val="0"/>
              </a:spcAft>
              <a:buClr>
                <a:schemeClr val="dk1"/>
              </a:buClr>
              <a:buSzPts val="1600"/>
              <a:buFont typeface="Arial"/>
              <a:buNone/>
            </a:pPr>
            <a:endParaRPr sz="1600" b="0" i="0" u="none" strike="noStrike" cap="none">
              <a:solidFill>
                <a:srgbClr val="583F34"/>
              </a:solidFill>
              <a:latin typeface="Arial"/>
              <a:ea typeface="Arial"/>
              <a:cs typeface="Arial"/>
              <a:sym typeface="Arial"/>
            </a:endParaRPr>
          </a:p>
        </p:txBody>
      </p:sp>
      <p:grpSp>
        <p:nvGrpSpPr>
          <p:cNvPr id="518" name="Google Shape;518;p29"/>
          <p:cNvGrpSpPr/>
          <p:nvPr/>
        </p:nvGrpSpPr>
        <p:grpSpPr>
          <a:xfrm>
            <a:off x="6277786" y="723171"/>
            <a:ext cx="2571024" cy="2190241"/>
            <a:chOff x="1029484" y="1311626"/>
            <a:chExt cx="2571024" cy="2190241"/>
          </a:xfrm>
        </p:grpSpPr>
        <p:sp>
          <p:nvSpPr>
            <p:cNvPr id="519" name="Google Shape;519;p29"/>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520" name="Google Shape;520;p29"/>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521" name="Google Shape;521;p29"/>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522" name="Google Shape;522;p29"/>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cxnSp>
        <p:nvCxnSpPr>
          <p:cNvPr id="523" name="Google Shape;523;p29"/>
          <p:cNvCxnSpPr/>
          <p:nvPr/>
        </p:nvCxnSpPr>
        <p:spPr>
          <a:xfrm rot="10800000" flipH="1">
            <a:off x="6638780" y="2682530"/>
            <a:ext cx="1703493" cy="1"/>
          </a:xfrm>
          <a:prstGeom prst="straightConnector1">
            <a:avLst/>
          </a:prstGeom>
          <a:noFill/>
          <a:ln w="31750" cap="flat" cmpd="sng">
            <a:solidFill>
              <a:srgbClr val="256800"/>
            </a:solidFill>
            <a:prstDash val="solid"/>
            <a:miter lim="400000"/>
            <a:headEnd type="none" w="sm" len="sm"/>
            <a:tailEnd type="triangle" w="med" len="med"/>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
          <p:cNvSpPr txBox="1">
            <a:spLocks noGrp="1"/>
          </p:cNvSpPr>
          <p:nvPr>
            <p:ph type="title"/>
          </p:nvPr>
        </p:nvSpPr>
        <p:spPr>
          <a:xfrm>
            <a:off x="87703" y="70484"/>
            <a:ext cx="8932876" cy="469627"/>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672"/>
              <a:buNone/>
            </a:pPr>
            <a:r>
              <a:rPr lang="en-US" sz="2672">
                <a:solidFill>
                  <a:srgbClr val="FFFFFF"/>
                </a:solidFill>
                <a:latin typeface="Arial"/>
                <a:ea typeface="Arial"/>
                <a:cs typeface="Arial"/>
                <a:sym typeface="Arial"/>
              </a:rPr>
              <a:t>Symbols</a:t>
            </a:r>
            <a:endParaRPr/>
          </a:p>
        </p:txBody>
      </p:sp>
      <p:sp>
        <p:nvSpPr>
          <p:cNvPr id="203" name="Google Shape;203;p3"/>
          <p:cNvSpPr/>
          <p:nvPr/>
        </p:nvSpPr>
        <p:spPr>
          <a:xfrm>
            <a:off x="299701" y="1425659"/>
            <a:ext cx="8544599" cy="435761"/>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Clr>
                <a:srgbClr val="583F34"/>
              </a:buClr>
              <a:buSzPts val="1969"/>
              <a:buFont typeface="Arial"/>
              <a:buNone/>
            </a:pPr>
            <a:r>
              <a:rPr lang="en-US" sz="1969" b="0" i="0" u="none" strike="noStrike" cap="none">
                <a:solidFill>
                  <a:srgbClr val="583F34"/>
                </a:solidFill>
                <a:latin typeface="Arial"/>
                <a:ea typeface="Arial"/>
                <a:cs typeface="Arial"/>
                <a:sym typeface="Arial"/>
              </a:rPr>
              <a:t>We use these symbols to communicate to students the following actions:</a:t>
            </a:r>
            <a:endParaRPr/>
          </a:p>
        </p:txBody>
      </p:sp>
      <p:grpSp>
        <p:nvGrpSpPr>
          <p:cNvPr id="204" name="Google Shape;204;p3"/>
          <p:cNvGrpSpPr/>
          <p:nvPr/>
        </p:nvGrpSpPr>
        <p:grpSpPr>
          <a:xfrm>
            <a:off x="6041587" y="2746968"/>
            <a:ext cx="2098043" cy="2131220"/>
            <a:chOff x="4762" y="0"/>
            <a:chExt cx="2983881" cy="3031067"/>
          </a:xfrm>
        </p:grpSpPr>
        <p:pic>
          <p:nvPicPr>
            <p:cNvPr id="205" name="Google Shape;205;p3"/>
            <p:cNvPicPr preferRelativeResize="0"/>
            <p:nvPr/>
          </p:nvPicPr>
          <p:blipFill rotWithShape="1">
            <a:blip r:embed="rId3">
              <a:alphaModFix/>
            </a:blip>
            <a:srcRect/>
            <a:stretch/>
          </p:blipFill>
          <p:spPr>
            <a:xfrm>
              <a:off x="755595" y="252641"/>
              <a:ext cx="1482213" cy="1482214"/>
            </a:xfrm>
            <a:prstGeom prst="rect">
              <a:avLst/>
            </a:prstGeom>
            <a:noFill/>
            <a:ln>
              <a:noFill/>
            </a:ln>
          </p:spPr>
        </p:pic>
        <p:sp>
          <p:nvSpPr>
            <p:cNvPr id="206" name="Google Shape;206;p3"/>
            <p:cNvSpPr/>
            <p:nvPr/>
          </p:nvSpPr>
          <p:spPr>
            <a:xfrm>
              <a:off x="116120" y="1777406"/>
              <a:ext cx="2776843" cy="1089484"/>
            </a:xfrm>
            <a:prstGeom prst="rect">
              <a:avLst/>
            </a:prstGeom>
            <a:noFill/>
            <a:ln>
              <a:noFill/>
            </a:ln>
          </p:spPr>
          <p:txBody>
            <a:bodyPr spcFirstLastPara="1" wrap="square" lIns="35700" tIns="35700" rIns="35700" bIns="35700" anchor="ctr" anchorCtr="0">
              <a:spAutoFit/>
            </a:bodyPr>
            <a:lstStyle/>
            <a:p>
              <a:pPr marL="0" marR="0" lvl="0" indent="0" algn="ctr" rtl="0">
                <a:lnSpc>
                  <a:spcPct val="120000"/>
                </a:lnSpc>
                <a:spcBef>
                  <a:spcPts val="0"/>
                </a:spcBef>
                <a:spcAft>
                  <a:spcPts val="0"/>
                </a:spcAft>
                <a:buClr>
                  <a:srgbClr val="583F34"/>
                </a:buClr>
                <a:buSzPts val="1969"/>
                <a:buFont typeface="Arial"/>
                <a:buNone/>
              </a:pPr>
              <a:r>
                <a:rPr lang="en-US" sz="1969" b="0" i="0" u="none" strike="noStrike" cap="none">
                  <a:solidFill>
                    <a:srgbClr val="583F34"/>
                  </a:solidFill>
                  <a:latin typeface="Arial"/>
                  <a:ea typeface="Arial"/>
                  <a:cs typeface="Arial"/>
                  <a:sym typeface="Arial"/>
                </a:rPr>
                <a:t>Work in research groups </a:t>
              </a:r>
              <a:endParaRPr/>
            </a:p>
          </p:txBody>
        </p:sp>
        <p:sp>
          <p:nvSpPr>
            <p:cNvPr id="207" name="Google Shape;207;p3"/>
            <p:cNvSpPr/>
            <p:nvPr/>
          </p:nvSpPr>
          <p:spPr>
            <a:xfrm>
              <a:off x="4762" y="0"/>
              <a:ext cx="2983881"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266"/>
                <a:buFont typeface="Arial"/>
                <a:buNone/>
              </a:pPr>
              <a:endParaRPr sz="1266" b="0" i="0" u="none" strike="noStrike" cap="none">
                <a:solidFill>
                  <a:srgbClr val="000000"/>
                </a:solidFill>
                <a:latin typeface="Arial"/>
                <a:ea typeface="Arial"/>
                <a:cs typeface="Arial"/>
                <a:sym typeface="Arial"/>
              </a:endParaRPr>
            </a:p>
          </p:txBody>
        </p:sp>
      </p:grpSp>
      <p:grpSp>
        <p:nvGrpSpPr>
          <p:cNvPr id="208" name="Google Shape;208;p3"/>
          <p:cNvGrpSpPr/>
          <p:nvPr/>
        </p:nvGrpSpPr>
        <p:grpSpPr>
          <a:xfrm>
            <a:off x="586872" y="2726255"/>
            <a:ext cx="1637608" cy="2131220"/>
            <a:chOff x="0" y="0"/>
            <a:chExt cx="2329041" cy="3031067"/>
          </a:xfrm>
        </p:grpSpPr>
        <p:sp>
          <p:nvSpPr>
            <p:cNvPr id="209" name="Google Shape;209;p3"/>
            <p:cNvSpPr/>
            <p:nvPr/>
          </p:nvSpPr>
          <p:spPr>
            <a:xfrm>
              <a:off x="672593" y="2076288"/>
              <a:ext cx="982606"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Clr>
                  <a:srgbClr val="583F34"/>
                </a:buClr>
                <a:buSzPts val="1969"/>
                <a:buFont typeface="Arial"/>
                <a:buNone/>
              </a:pPr>
              <a:r>
                <a:rPr lang="en-US" sz="1969" b="0" i="0" u="none" strike="noStrike" cap="none">
                  <a:solidFill>
                    <a:srgbClr val="583F34"/>
                  </a:solidFill>
                  <a:latin typeface="Arial"/>
                  <a:ea typeface="Arial"/>
                  <a:cs typeface="Arial"/>
                  <a:sym typeface="Arial"/>
                </a:rPr>
                <a:t>Think</a:t>
              </a:r>
              <a:endParaRPr/>
            </a:p>
          </p:txBody>
        </p:sp>
        <p:sp>
          <p:nvSpPr>
            <p:cNvPr id="210" name="Google Shape;210;p3"/>
            <p:cNvSpPr/>
            <p:nvPr/>
          </p:nvSpPr>
          <p:spPr>
            <a:xfrm>
              <a:off x="0" y="0"/>
              <a:ext cx="2329041"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266"/>
                <a:buFont typeface="Arial"/>
                <a:buNone/>
              </a:pPr>
              <a:endParaRPr sz="1266" b="0" i="0" u="none" strike="noStrike" cap="none">
                <a:solidFill>
                  <a:srgbClr val="000000"/>
                </a:solidFill>
                <a:latin typeface="Arial"/>
                <a:ea typeface="Arial"/>
                <a:cs typeface="Arial"/>
                <a:sym typeface="Arial"/>
              </a:endParaRPr>
            </a:p>
          </p:txBody>
        </p:sp>
      </p:grpSp>
      <p:grpSp>
        <p:nvGrpSpPr>
          <p:cNvPr id="211" name="Google Shape;211;p3"/>
          <p:cNvGrpSpPr/>
          <p:nvPr/>
        </p:nvGrpSpPr>
        <p:grpSpPr>
          <a:xfrm>
            <a:off x="4296053" y="2726255"/>
            <a:ext cx="1513566" cy="2131220"/>
            <a:chOff x="0" y="0"/>
            <a:chExt cx="2152626" cy="3031067"/>
          </a:xfrm>
        </p:grpSpPr>
        <p:sp>
          <p:nvSpPr>
            <p:cNvPr id="212" name="Google Shape;212;p3"/>
            <p:cNvSpPr/>
            <p:nvPr/>
          </p:nvSpPr>
          <p:spPr>
            <a:xfrm>
              <a:off x="133114" y="2076288"/>
              <a:ext cx="1897181"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Clr>
                  <a:srgbClr val="583F34"/>
                </a:buClr>
                <a:buSzPts val="1969"/>
                <a:buFont typeface="Arial"/>
                <a:buNone/>
              </a:pPr>
              <a:r>
                <a:rPr lang="en-US" sz="1969" b="0" i="0" u="none" strike="noStrike" cap="none">
                  <a:solidFill>
                    <a:srgbClr val="583F34"/>
                  </a:solidFill>
                  <a:latin typeface="Arial"/>
                  <a:ea typeface="Arial"/>
                  <a:cs typeface="Arial"/>
                  <a:sym typeface="Arial"/>
                </a:rPr>
                <a:t>Write down</a:t>
              </a:r>
              <a:endParaRPr/>
            </a:p>
          </p:txBody>
        </p:sp>
        <p:sp>
          <p:nvSpPr>
            <p:cNvPr id="213" name="Google Shape;213;p3"/>
            <p:cNvSpPr/>
            <p:nvPr/>
          </p:nvSpPr>
          <p:spPr>
            <a:xfrm>
              <a:off x="0" y="0"/>
              <a:ext cx="2152626"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266"/>
                <a:buFont typeface="Arial"/>
                <a:buNone/>
              </a:pPr>
              <a:endParaRPr sz="1266" b="0" i="0" u="none" strike="noStrike" cap="none">
                <a:solidFill>
                  <a:srgbClr val="000000"/>
                </a:solidFill>
                <a:latin typeface="Arial"/>
                <a:ea typeface="Arial"/>
                <a:cs typeface="Arial"/>
                <a:sym typeface="Arial"/>
              </a:endParaRPr>
            </a:p>
          </p:txBody>
        </p:sp>
      </p:grpSp>
      <p:grpSp>
        <p:nvGrpSpPr>
          <p:cNvPr id="214" name="Google Shape;214;p3"/>
          <p:cNvGrpSpPr/>
          <p:nvPr/>
        </p:nvGrpSpPr>
        <p:grpSpPr>
          <a:xfrm>
            <a:off x="2526423" y="2726255"/>
            <a:ext cx="1405666" cy="2131220"/>
            <a:chOff x="0" y="0"/>
            <a:chExt cx="1999167" cy="3031067"/>
          </a:xfrm>
        </p:grpSpPr>
        <p:sp>
          <p:nvSpPr>
            <p:cNvPr id="215" name="Google Shape;215;p3"/>
            <p:cNvSpPr/>
            <p:nvPr/>
          </p:nvSpPr>
          <p:spPr>
            <a:xfrm>
              <a:off x="467982" y="2076288"/>
              <a:ext cx="1062399"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Clr>
                  <a:srgbClr val="583F34"/>
                </a:buClr>
                <a:buSzPts val="1969"/>
                <a:buFont typeface="Arial"/>
                <a:buNone/>
              </a:pPr>
              <a:r>
                <a:rPr lang="en-US" sz="1969" b="0" i="0" u="none" strike="noStrike" cap="none">
                  <a:solidFill>
                    <a:srgbClr val="583F34"/>
                  </a:solidFill>
                  <a:latin typeface="Arial"/>
                  <a:ea typeface="Arial"/>
                  <a:cs typeface="Arial"/>
                  <a:sym typeface="Arial"/>
                </a:rPr>
                <a:t>Share</a:t>
              </a:r>
              <a:endParaRPr/>
            </a:p>
          </p:txBody>
        </p:sp>
        <p:sp>
          <p:nvSpPr>
            <p:cNvPr id="216" name="Google Shape;216;p3"/>
            <p:cNvSpPr/>
            <p:nvPr/>
          </p:nvSpPr>
          <p:spPr>
            <a:xfrm>
              <a:off x="0" y="0"/>
              <a:ext cx="1999167"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lnSpc>
                  <a:spcPct val="100000"/>
                </a:lnSpc>
                <a:spcBef>
                  <a:spcPts val="0"/>
                </a:spcBef>
                <a:spcAft>
                  <a:spcPts val="0"/>
                </a:spcAft>
                <a:buClr>
                  <a:srgbClr val="000000"/>
                </a:buClr>
                <a:buSzPts val="1266"/>
                <a:buFont typeface="Arial"/>
                <a:buNone/>
              </a:pPr>
              <a:endParaRPr sz="1266" b="0" i="0" u="none" strike="noStrike" cap="none">
                <a:solidFill>
                  <a:srgbClr val="000000"/>
                </a:solidFill>
                <a:latin typeface="Arial"/>
                <a:ea typeface="Arial"/>
                <a:cs typeface="Arial"/>
                <a:sym typeface="Arial"/>
              </a:endParaRPr>
            </a:p>
          </p:txBody>
        </p:sp>
      </p:grpSp>
      <p:pic>
        <p:nvPicPr>
          <p:cNvPr id="217" name="Google Shape;217;p3"/>
          <p:cNvPicPr preferRelativeResize="0"/>
          <p:nvPr/>
        </p:nvPicPr>
        <p:blipFill rotWithShape="1">
          <a:blip r:embed="rId4">
            <a:alphaModFix/>
          </a:blip>
          <a:srcRect/>
          <a:stretch/>
        </p:blipFill>
        <p:spPr>
          <a:xfrm>
            <a:off x="4589954" y="3046968"/>
            <a:ext cx="941656" cy="949739"/>
          </a:xfrm>
          <a:prstGeom prst="rect">
            <a:avLst/>
          </a:prstGeom>
          <a:noFill/>
          <a:ln>
            <a:noFill/>
          </a:ln>
        </p:spPr>
      </p:pic>
      <p:pic>
        <p:nvPicPr>
          <p:cNvPr id="218" name="Google Shape;218;p3"/>
          <p:cNvPicPr preferRelativeResize="0"/>
          <p:nvPr/>
        </p:nvPicPr>
        <p:blipFill rotWithShape="1">
          <a:blip r:embed="rId5">
            <a:alphaModFix/>
          </a:blip>
          <a:srcRect/>
          <a:stretch/>
        </p:blipFill>
        <p:spPr>
          <a:xfrm>
            <a:off x="2739057" y="2983221"/>
            <a:ext cx="916676" cy="1170980"/>
          </a:xfrm>
          <a:prstGeom prst="rect">
            <a:avLst/>
          </a:prstGeom>
          <a:noFill/>
          <a:ln>
            <a:noFill/>
          </a:ln>
        </p:spPr>
      </p:pic>
      <p:pic>
        <p:nvPicPr>
          <p:cNvPr id="219" name="Google Shape;219;p3"/>
          <p:cNvPicPr preferRelativeResize="0"/>
          <p:nvPr/>
        </p:nvPicPr>
        <p:blipFill rotWithShape="1">
          <a:blip r:embed="rId6">
            <a:alphaModFix/>
          </a:blip>
          <a:srcRect/>
          <a:stretch/>
        </p:blipFill>
        <p:spPr>
          <a:xfrm>
            <a:off x="831308" y="2983221"/>
            <a:ext cx="1075530" cy="109278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4"/>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PQM [For Teachers Only]</a:t>
            </a:r>
            <a:endParaRPr sz="2400" b="0" i="0" u="none" strike="noStrike" cap="none">
              <a:solidFill>
                <a:srgbClr val="FFFFFF"/>
              </a:solidFill>
              <a:latin typeface="Arial"/>
              <a:ea typeface="Arial"/>
              <a:cs typeface="Arial"/>
              <a:sym typeface="Arial"/>
            </a:endParaRPr>
          </a:p>
        </p:txBody>
      </p:sp>
      <p:sp>
        <p:nvSpPr>
          <p:cNvPr id="225" name="Google Shape;225;p4"/>
          <p:cNvSpPr/>
          <p:nvPr/>
        </p:nvSpPr>
        <p:spPr>
          <a:xfrm>
            <a:off x="183615" y="3078067"/>
            <a:ext cx="8776770" cy="425822"/>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Clr>
                <a:srgbClr val="583F34"/>
              </a:buClr>
              <a:buSzPts val="2109"/>
              <a:buFont typeface="Arial"/>
              <a:buNone/>
            </a:pPr>
            <a:endParaRPr sz="2109" b="0" i="0" u="none" strike="noStrike" cap="none">
              <a:solidFill>
                <a:srgbClr val="256800"/>
              </a:solidFill>
              <a:latin typeface="Arial"/>
              <a:ea typeface="Arial"/>
              <a:cs typeface="Arial"/>
              <a:sym typeface="Arial"/>
            </a:endParaRPr>
          </a:p>
        </p:txBody>
      </p:sp>
      <p:sp>
        <p:nvSpPr>
          <p:cNvPr id="226" name="Google Shape;226;p4"/>
          <p:cNvSpPr txBox="1"/>
          <p:nvPr/>
        </p:nvSpPr>
        <p:spPr>
          <a:xfrm>
            <a:off x="330200" y="630624"/>
            <a:ext cx="8483599" cy="5552472"/>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Clr>
                <a:srgbClr val="583F34"/>
              </a:buClr>
              <a:buSzPts val="1400"/>
              <a:buFont typeface="Arial"/>
              <a:buNone/>
            </a:pPr>
            <a:r>
              <a:rPr lang="en-US" sz="1400" b="0" i="1" u="none" strike="noStrike" cap="none">
                <a:solidFill>
                  <a:srgbClr val="583F34"/>
                </a:solidFill>
                <a:latin typeface="Arial"/>
                <a:ea typeface="Arial"/>
                <a:cs typeface="Arial"/>
                <a:sym typeface="Arial"/>
              </a:rPr>
              <a:t>Because this is likely your entry triangle for the year, there are additional notes about phenomena, questions and models that can be found in downloadable resources (UD1 03 Supplemental Notes About Model-Based Reasoning). Be sure to read those notes for variations on the ideas here. The wording on this slides (for each triangle) may not reflect the website directly, but it should closely match the general spirit of what is written there. </a:t>
            </a:r>
            <a:endParaRPr/>
          </a:p>
          <a:p>
            <a:pPr marL="0" marR="0" lvl="0" indent="0" algn="l" rtl="0">
              <a:lnSpc>
                <a:spcPct val="120000"/>
              </a:lnSpc>
              <a:spcBef>
                <a:spcPts val="600"/>
              </a:spcBef>
              <a:spcAft>
                <a:spcPts val="0"/>
              </a:spcAft>
              <a:buClr>
                <a:srgbClr val="000000"/>
              </a:buClr>
              <a:buSzPts val="1400"/>
              <a:buFont typeface="Arial"/>
              <a:buNone/>
            </a:pPr>
            <a:endParaRPr sz="1400" b="0" i="1"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ts val="1600"/>
              <a:buFont typeface="Arial"/>
              <a:buNone/>
            </a:pPr>
            <a:r>
              <a:rPr lang="en-US" sz="1500" b="1" i="0" u="none" strike="noStrike" cap="none">
                <a:solidFill>
                  <a:srgbClr val="583F34"/>
                </a:solidFill>
                <a:latin typeface="Arial"/>
                <a:ea typeface="Arial"/>
                <a:cs typeface="Arial"/>
                <a:sym typeface="Arial"/>
              </a:rPr>
              <a:t>Phenomenon:</a:t>
            </a:r>
            <a:r>
              <a:rPr lang="en-US" sz="1500" b="0" i="0" u="none" strike="noStrike" cap="none">
                <a:solidFill>
                  <a:srgbClr val="583F34"/>
                </a:solidFill>
                <a:latin typeface="Arial"/>
                <a:ea typeface="Arial"/>
                <a:cs typeface="Arial"/>
                <a:sym typeface="Arial"/>
              </a:rPr>
              <a:t> Life is diverse, yet there are some commonalities across organisms.</a:t>
            </a:r>
            <a:br>
              <a:rPr lang="en-US" sz="1500" b="0" i="0" u="none" strike="noStrike" cap="none">
                <a:solidFill>
                  <a:srgbClr val="583F34"/>
                </a:solidFill>
                <a:latin typeface="Arial"/>
                <a:ea typeface="Arial"/>
                <a:cs typeface="Arial"/>
                <a:sym typeface="Arial"/>
              </a:rPr>
            </a:br>
            <a:r>
              <a:rPr lang="en-US" sz="1500" b="0" i="0" u="none" strike="noStrike" cap="none">
                <a:solidFill>
                  <a:srgbClr val="583F34"/>
                </a:solidFill>
                <a:latin typeface="Arial"/>
                <a:ea typeface="Arial"/>
                <a:cs typeface="Arial"/>
                <a:sym typeface="Arial"/>
              </a:rPr>
              <a:t>We can see patterns of "nested similarity" where some kinds of life are more similar than others. Among much of the diversity we see, there is a striking pattern where organisms are fairly well matched to their environments.</a:t>
            </a:r>
            <a:endParaRPr sz="1500"/>
          </a:p>
          <a:p>
            <a:pPr marL="0" marR="0" lvl="0" indent="0" algn="l" rtl="0">
              <a:lnSpc>
                <a:spcPct val="120000"/>
              </a:lnSpc>
              <a:spcBef>
                <a:spcPts val="600"/>
              </a:spcBef>
              <a:spcAft>
                <a:spcPts val="0"/>
              </a:spcAft>
              <a:buClr>
                <a:srgbClr val="583F34"/>
              </a:buClr>
              <a:buSzPts val="1600"/>
              <a:buFont typeface="Arial"/>
              <a:buNone/>
            </a:pPr>
            <a:r>
              <a:rPr lang="en-US" sz="1500" b="0" i="0" u="none" strike="noStrike" cap="none">
                <a:solidFill>
                  <a:srgbClr val="583F34"/>
                </a:solidFill>
                <a:latin typeface="Arial"/>
                <a:ea typeface="Arial"/>
                <a:cs typeface="Arial"/>
                <a:sym typeface="Arial"/>
              </a:rPr>
              <a:t> </a:t>
            </a:r>
            <a:endParaRPr sz="1500"/>
          </a:p>
          <a:p>
            <a:pPr marL="0" marR="0" lvl="0" indent="0" algn="l" rtl="0">
              <a:lnSpc>
                <a:spcPct val="120000"/>
              </a:lnSpc>
              <a:spcBef>
                <a:spcPts val="600"/>
              </a:spcBef>
              <a:spcAft>
                <a:spcPts val="0"/>
              </a:spcAft>
              <a:buClr>
                <a:srgbClr val="583F34"/>
              </a:buClr>
              <a:buSzPts val="1600"/>
              <a:buFont typeface="Arial"/>
              <a:buNone/>
            </a:pPr>
            <a:r>
              <a:rPr lang="en-US" sz="1500" b="1" i="0" u="none" strike="noStrike" cap="none">
                <a:solidFill>
                  <a:srgbClr val="583F34"/>
                </a:solidFill>
                <a:latin typeface="Arial"/>
                <a:ea typeface="Arial"/>
                <a:cs typeface="Arial"/>
                <a:sym typeface="Arial"/>
              </a:rPr>
              <a:t>Question:</a:t>
            </a:r>
            <a:r>
              <a:rPr lang="en-US" sz="1500" b="0" i="0" u="none" strike="noStrike" cap="none">
                <a:solidFill>
                  <a:srgbClr val="583F34"/>
                </a:solidFill>
                <a:latin typeface="Arial"/>
                <a:ea typeface="Arial"/>
                <a:cs typeface="Arial"/>
                <a:sym typeface="Arial"/>
              </a:rPr>
              <a:t> What might account for these patterns of Unity and Diversity? OR How can all organisms on Earth share so many characteristics and yet be so different? (Have YOUR students generate some kind of reasonable question if possible. If not, give them a question or some questions that you feel are driving for the year. )</a:t>
            </a:r>
            <a:endParaRPr sz="1500"/>
          </a:p>
          <a:p>
            <a:pPr marL="0" marR="0" lvl="0" indent="0" algn="l" rtl="0">
              <a:lnSpc>
                <a:spcPct val="120000"/>
              </a:lnSpc>
              <a:spcBef>
                <a:spcPts val="600"/>
              </a:spcBef>
              <a:spcAft>
                <a:spcPts val="0"/>
              </a:spcAft>
              <a:buClr>
                <a:srgbClr val="000000"/>
              </a:buClr>
              <a:buSzPts val="1600"/>
              <a:buFont typeface="Arial"/>
              <a:buNone/>
            </a:pPr>
            <a:endParaRPr sz="1500" b="0" i="0" u="none" strike="noStrike" cap="none">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ts val="1600"/>
              <a:buFont typeface="Arial"/>
              <a:buNone/>
            </a:pPr>
            <a:r>
              <a:rPr lang="en-US" sz="1500" b="1" i="0" u="none" strike="noStrike" cap="none">
                <a:solidFill>
                  <a:srgbClr val="583F34"/>
                </a:solidFill>
                <a:latin typeface="Arial"/>
                <a:ea typeface="Arial"/>
                <a:cs typeface="Arial"/>
                <a:sym typeface="Arial"/>
              </a:rPr>
              <a:t>Model:</a:t>
            </a:r>
            <a:r>
              <a:rPr lang="en-US" sz="1500" b="0" i="0" u="none" strike="noStrike" cap="none">
                <a:solidFill>
                  <a:srgbClr val="583F34"/>
                </a:solidFill>
                <a:latin typeface="Arial"/>
                <a:ea typeface="Arial"/>
                <a:cs typeface="Arial"/>
                <a:sym typeface="Arial"/>
              </a:rPr>
              <a:t> No model at this time. Students may have some ideas that explain unity and diversity, but the curriculum doesn’t address model-building for these big questions until the end of the year (see Unity and Diversity Part 2). </a:t>
            </a:r>
            <a:endParaRPr sz="15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5"/>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LS01 Teacher Resource: Learning Segment Overview</a:t>
            </a:r>
            <a:endParaRPr sz="2400" b="0" i="0" u="none" strike="noStrike" cap="none">
              <a:solidFill>
                <a:srgbClr val="FFFFFF"/>
              </a:solidFill>
              <a:latin typeface="Arial"/>
              <a:ea typeface="Arial"/>
              <a:cs typeface="Arial"/>
              <a:sym typeface="Arial"/>
            </a:endParaRPr>
          </a:p>
        </p:txBody>
      </p:sp>
      <p:sp>
        <p:nvSpPr>
          <p:cNvPr id="233" name="Google Shape;233;p5"/>
          <p:cNvSpPr txBox="1"/>
          <p:nvPr/>
        </p:nvSpPr>
        <p:spPr>
          <a:xfrm>
            <a:off x="3022333" y="1436441"/>
            <a:ext cx="5810118" cy="257600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2000"/>
              <a:buFont typeface="Arial"/>
              <a:buNone/>
            </a:pPr>
            <a:r>
              <a:rPr lang="en-US" sz="2000" b="1" i="0" u="none" strike="noStrike" cap="none">
                <a:solidFill>
                  <a:srgbClr val="583F34"/>
                </a:solidFill>
                <a:latin typeface="Arial"/>
                <a:ea typeface="Arial"/>
                <a:cs typeface="Arial"/>
                <a:sym typeface="Arial"/>
              </a:rPr>
              <a:t>P: Students explore the phenomenon of biodiversity. </a:t>
            </a:r>
            <a:br>
              <a:rPr lang="en-US" sz="1800" b="1" i="0" u="none" strike="noStrike" cap="none">
                <a:solidFill>
                  <a:srgbClr val="256800"/>
                </a:solidFill>
                <a:latin typeface="Arial"/>
                <a:ea typeface="Arial"/>
                <a:cs typeface="Arial"/>
                <a:sym typeface="Arial"/>
              </a:rPr>
            </a:br>
            <a:endParaRPr sz="1800" b="1" i="0" u="none" strike="noStrike" cap="none">
              <a:solidFill>
                <a:srgbClr val="583F34"/>
              </a:solidFill>
              <a:latin typeface="Arial"/>
              <a:ea typeface="Arial"/>
              <a:cs typeface="Arial"/>
              <a:sym typeface="Arial"/>
            </a:endParaRPr>
          </a:p>
        </p:txBody>
      </p:sp>
      <p:sp>
        <p:nvSpPr>
          <p:cNvPr id="234" name="Google Shape;234;p5"/>
          <p:cNvSpPr txBox="1"/>
          <p:nvPr/>
        </p:nvSpPr>
        <p:spPr>
          <a:xfrm>
            <a:off x="3022333" y="891563"/>
            <a:ext cx="2227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400"/>
              <a:buFont typeface="Arial"/>
              <a:buNone/>
            </a:pPr>
            <a:r>
              <a:rPr lang="en-US" sz="1400" b="0" i="0" u="none" strike="noStrike" cap="none">
                <a:solidFill>
                  <a:srgbClr val="583F34"/>
                </a:solidFill>
                <a:latin typeface="Arial"/>
                <a:ea typeface="Arial"/>
                <a:cs typeface="Arial"/>
                <a:sym typeface="Arial"/>
              </a:rPr>
              <a:t>Time: 40-55 minutes</a:t>
            </a:r>
            <a:endParaRPr sz="1400" b="0" i="0" u="none" strike="noStrike" cap="none">
              <a:solidFill>
                <a:srgbClr val="583F34"/>
              </a:solidFill>
              <a:latin typeface="Arial"/>
              <a:ea typeface="Arial"/>
              <a:cs typeface="Arial"/>
              <a:sym typeface="Arial"/>
            </a:endParaRPr>
          </a:p>
        </p:txBody>
      </p:sp>
      <p:sp>
        <p:nvSpPr>
          <p:cNvPr id="235" name="Google Shape;235;p5"/>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Resources you will need:</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Odd-One-Out Images**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(prep on your own)</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UD1 01 Odd One Out Teacher Notes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UD1 01 Odd One Out Student Handout</a:t>
            </a:r>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Websites of interest:</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Check individual slides for resources. </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0"/>
              </a:spcBef>
              <a:spcAft>
                <a:spcPts val="0"/>
              </a:spcAft>
              <a:buClr>
                <a:srgbClr val="583F34"/>
              </a:buClr>
              <a:buSzPts val="1600"/>
              <a:buFont typeface="Arial"/>
              <a:buNone/>
            </a:pPr>
            <a:r>
              <a:rPr lang="en-US" sz="1600" b="0" i="1" u="sng" strike="noStrike" cap="none">
                <a:solidFill>
                  <a:srgbClr val="583F34"/>
                </a:solidFill>
                <a:latin typeface="Arial"/>
                <a:ea typeface="Arial"/>
                <a:cs typeface="Arial"/>
                <a:sym typeface="Arial"/>
              </a:rPr>
              <a:t>MBER Essentials:</a:t>
            </a:r>
            <a:endParaRPr/>
          </a:p>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Norms of Conversation</a:t>
            </a:r>
            <a:endParaRPr sz="1600" b="0" i="0" u="none" strike="noStrike" cap="none">
              <a:solidFill>
                <a:srgbClr val="583F34"/>
              </a:solidFill>
              <a:latin typeface="Arial"/>
              <a:ea typeface="Arial"/>
              <a:cs typeface="Arial"/>
              <a:sym typeface="Arial"/>
            </a:endParaRPr>
          </a:p>
        </p:txBody>
      </p:sp>
      <p:sp>
        <p:nvSpPr>
          <p:cNvPr id="236" name="Google Shape;236;p5"/>
          <p:cNvSpPr txBox="1"/>
          <p:nvPr/>
        </p:nvSpPr>
        <p:spPr>
          <a:xfrm>
            <a:off x="4197659" y="3460800"/>
            <a:ext cx="4520582" cy="27949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600"/>
              <a:buFont typeface="Arial"/>
              <a:buNone/>
            </a:pPr>
            <a:r>
              <a:rPr lang="en-US" sz="1600" b="1" i="0" u="none" strike="noStrike" cap="none" dirty="0">
                <a:solidFill>
                  <a:srgbClr val="583F34"/>
                </a:solidFill>
                <a:latin typeface="Arial"/>
                <a:ea typeface="Arial"/>
                <a:cs typeface="Arial"/>
                <a:sym typeface="Arial"/>
              </a:rPr>
              <a:t>Notes and Details:</a:t>
            </a:r>
            <a:endParaRPr dirty="0"/>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Students work in groups on an activity called "The Odd One Out", which showcases some of our planet's biodiversity in sets of 4 or 5. At each station, students must decide in their group which organism is the "odd one out" and record their reasoning. There are many ways to go about setting up this activity, please read the teacher notes in their entirety.</a:t>
            </a:r>
            <a:endParaRPr sz="1600" b="1" i="0" u="none" strike="noStrike" cap="none" dirty="0">
              <a:solidFill>
                <a:srgbClr val="583F34"/>
              </a:solidFill>
              <a:latin typeface="Arial"/>
              <a:ea typeface="Arial"/>
              <a:cs typeface="Arial"/>
              <a:sym typeface="Arial"/>
            </a:endParaRPr>
          </a:p>
          <a:p>
            <a:pPr marL="0" marR="0" lvl="0" indent="0" algn="l" rtl="0">
              <a:lnSpc>
                <a:spcPct val="100000"/>
              </a:lnSpc>
              <a:spcBef>
                <a:spcPts val="320"/>
              </a:spcBef>
              <a:spcAft>
                <a:spcPts val="0"/>
              </a:spcAft>
              <a:buClr>
                <a:srgbClr val="583F34"/>
              </a:buClr>
              <a:buSzPts val="1600"/>
              <a:buFont typeface="Arial"/>
              <a:buNone/>
            </a:pPr>
            <a:r>
              <a:rPr lang="en-US" sz="1600" b="0" i="0" u="none" strike="noStrike" cap="none" dirty="0">
                <a:solidFill>
                  <a:srgbClr val="583F34"/>
                </a:solidFill>
                <a:latin typeface="Arial"/>
                <a:ea typeface="Arial"/>
                <a:cs typeface="Arial"/>
                <a:sym typeface="Arial"/>
              </a:rPr>
              <a:t>		&lt;continued on next slide&gt;</a:t>
            </a:r>
            <a:endParaRPr sz="1600" b="0" i="0" u="none" strike="noStrike" cap="none" dirty="0">
              <a:solidFill>
                <a:srgbClr val="583F34"/>
              </a:solidFill>
              <a:latin typeface="Arial"/>
              <a:ea typeface="Arial"/>
              <a:cs typeface="Arial"/>
              <a:sym typeface="Arial"/>
            </a:endParaRPr>
          </a:p>
        </p:txBody>
      </p:sp>
      <p:grpSp>
        <p:nvGrpSpPr>
          <p:cNvPr id="237" name="Google Shape;237;p5"/>
          <p:cNvGrpSpPr/>
          <p:nvPr/>
        </p:nvGrpSpPr>
        <p:grpSpPr>
          <a:xfrm>
            <a:off x="282908" y="1071222"/>
            <a:ext cx="2571024" cy="2190241"/>
            <a:chOff x="1029484" y="1311626"/>
            <a:chExt cx="2571024" cy="2190241"/>
          </a:xfrm>
        </p:grpSpPr>
        <p:sp>
          <p:nvSpPr>
            <p:cNvPr id="238" name="Google Shape;238;p5"/>
            <p:cNvSpPr/>
            <p:nvPr/>
          </p:nvSpPr>
          <p:spPr>
            <a:xfrm>
              <a:off x="1385668" y="1689784"/>
              <a:ext cx="1757169" cy="1484854"/>
            </a:xfrm>
            <a:prstGeom prst="triangle">
              <a:avLst>
                <a:gd name="adj" fmla="val 50000"/>
              </a:avLst>
            </a:prstGeom>
            <a:noFill/>
            <a:ln w="19050" cap="flat" cmpd="sng">
              <a:solidFill>
                <a:srgbClr val="256800"/>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239" name="Google Shape;239;p5"/>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M</a:t>
              </a:r>
              <a:endParaRPr/>
            </a:p>
          </p:txBody>
        </p:sp>
        <p:sp>
          <p:nvSpPr>
            <p:cNvPr id="240" name="Google Shape;240;p5"/>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P</a:t>
              </a:r>
              <a:endParaRPr/>
            </a:p>
          </p:txBody>
        </p:sp>
        <p:sp>
          <p:nvSpPr>
            <p:cNvPr id="241" name="Google Shape;241;p5"/>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2000"/>
                <a:buFont typeface="Arial"/>
                <a:buNone/>
              </a:pPr>
              <a:r>
                <a:rPr lang="en-US" sz="2000" b="0" i="0" u="none" strike="noStrike" cap="none">
                  <a:solidFill>
                    <a:srgbClr val="256800"/>
                  </a:solidFill>
                  <a:latin typeface="Arial"/>
                  <a:ea typeface="Arial"/>
                  <a:cs typeface="Arial"/>
                  <a:sym typeface="Arial"/>
                </a:rPr>
                <a:t>Q</a:t>
              </a:r>
              <a:endParaRPr/>
            </a:p>
          </p:txBody>
        </p:sp>
      </p:grpSp>
      <p:sp>
        <p:nvSpPr>
          <p:cNvPr id="242" name="Google Shape;242;p5"/>
          <p:cNvSpPr/>
          <p:nvPr/>
        </p:nvSpPr>
        <p:spPr>
          <a:xfrm>
            <a:off x="214472" y="2817041"/>
            <a:ext cx="466455" cy="466455"/>
          </a:xfrm>
          <a:prstGeom prst="ellipse">
            <a:avLst/>
          </a:prstGeom>
          <a:noFill/>
          <a:ln w="19050" cap="flat" cmpd="sng">
            <a:solidFill>
              <a:srgbClr val="2568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6"/>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LS01 Teacher Resource: Notes</a:t>
            </a:r>
            <a:endParaRPr sz="2400" b="0" i="0" u="none" strike="noStrike" cap="none">
              <a:solidFill>
                <a:srgbClr val="FFFFFF"/>
              </a:solidFill>
              <a:latin typeface="Arial"/>
              <a:ea typeface="Arial"/>
              <a:cs typeface="Arial"/>
              <a:sym typeface="Arial"/>
            </a:endParaRPr>
          </a:p>
        </p:txBody>
      </p:sp>
      <p:sp>
        <p:nvSpPr>
          <p:cNvPr id="249" name="Google Shape;249;p6"/>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Your students are about to experience their first Biological Phenomenon. This activity takes some preparation so please read the teacher notes for the Odd One Out activity. Be creative with your groupings and enjoy the student conversations. </a:t>
            </a:r>
            <a:endParaRPr/>
          </a:p>
          <a:p>
            <a:pPr marL="0" marR="0" lvl="0" indent="0" algn="l" rtl="0">
              <a:lnSpc>
                <a:spcPct val="100000"/>
              </a:lnSpc>
              <a:spcBef>
                <a:spcPts val="212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This learning segment is all about the activity; exploration and observation of the phenomenon. There are no right or wrong answers, but it is important that the students explain why they chose the organism as the odd one out.</a:t>
            </a:r>
            <a:endParaRPr/>
          </a:p>
          <a:p>
            <a:pPr marL="0" marR="0" lvl="0" indent="0" algn="l" rtl="0">
              <a:lnSpc>
                <a:spcPct val="100000"/>
              </a:lnSpc>
              <a:spcBef>
                <a:spcPts val="212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Provide clear instructions for the students and tell them where to record their ideas. In this case, you can use the provided Odd One Out Student Handout or a similar resource of your own.</a:t>
            </a:r>
            <a:endParaRPr sz="1600" b="0" i="0" u="none" strike="noStrike" cap="none">
              <a:solidFill>
                <a:srgbClr val="583F34"/>
              </a:solidFill>
              <a:latin typeface="Arial"/>
              <a:ea typeface="Arial"/>
              <a:cs typeface="Arial"/>
              <a:sym typeface="Arial"/>
            </a:endParaRPr>
          </a:p>
          <a:p>
            <a:pPr marL="0" marR="0" lvl="0" indent="0" algn="l" rtl="0">
              <a:lnSpc>
                <a:spcPct val="100000"/>
              </a:lnSpc>
              <a:spcBef>
                <a:spcPts val="2120"/>
              </a:spcBef>
              <a:spcAft>
                <a:spcPts val="0"/>
              </a:spcAft>
              <a:buClr>
                <a:srgbClr val="583F34"/>
              </a:buClr>
              <a:buSzPts val="1600"/>
              <a:buFont typeface="Arial"/>
              <a:buNone/>
            </a:pPr>
            <a:r>
              <a:rPr lang="en-US" sz="1600" b="0" i="0" u="none" strike="noStrike" cap="none">
                <a:solidFill>
                  <a:srgbClr val="583F34"/>
                </a:solidFill>
                <a:latin typeface="Arial"/>
                <a:ea typeface="Arial"/>
                <a:cs typeface="Arial"/>
                <a:sym typeface="Arial"/>
              </a:rPr>
              <a:t>The discussion about the activity will take place in the next learning segment.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7"/>
          <p:cNvSpPr txBox="1">
            <a:spLocks noGrp="1"/>
          </p:cNvSpPr>
          <p:nvPr>
            <p:ph type="title"/>
          </p:nvPr>
        </p:nvSpPr>
        <p:spPr>
          <a:xfrm>
            <a:off x="87703" y="70484"/>
            <a:ext cx="8932875" cy="469628"/>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400"/>
              <a:buNone/>
            </a:pPr>
            <a:r>
              <a:rPr lang="en-US" sz="2400" b="0" i="0" u="none" strike="noStrike" cap="none">
                <a:solidFill>
                  <a:schemeClr val="lt1"/>
                </a:solidFill>
                <a:latin typeface="Arial"/>
                <a:ea typeface="Arial"/>
                <a:cs typeface="Arial"/>
                <a:sym typeface="Arial"/>
              </a:rPr>
              <a:t>LS01 Teacher Resource: Notes</a:t>
            </a:r>
            <a:endParaRPr sz="2400" b="0" i="0" u="none" strike="noStrike" cap="none">
              <a:solidFill>
                <a:srgbClr val="FFFFFF"/>
              </a:solidFill>
              <a:latin typeface="Arial"/>
              <a:ea typeface="Arial"/>
              <a:cs typeface="Arial"/>
              <a:sym typeface="Arial"/>
            </a:endParaRPr>
          </a:p>
        </p:txBody>
      </p:sp>
      <p:sp>
        <p:nvSpPr>
          <p:cNvPr id="256" name="Google Shape;256;p7"/>
          <p:cNvSpPr txBox="1"/>
          <p:nvPr/>
        </p:nvSpPr>
        <p:spPr>
          <a:xfrm>
            <a:off x="439340" y="824458"/>
            <a:ext cx="8229600" cy="2613009"/>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800"/>
              <a:buFont typeface="Arial"/>
              <a:buNone/>
            </a:pPr>
            <a:r>
              <a:rPr lang="en-US" sz="1800" b="0" i="0" u="none" strike="noStrike" cap="none">
                <a:solidFill>
                  <a:srgbClr val="583F34"/>
                </a:solidFill>
                <a:latin typeface="Arial"/>
                <a:ea typeface="Arial"/>
                <a:cs typeface="Arial"/>
                <a:sym typeface="Arial"/>
              </a:rPr>
              <a:t>You must prepare the materials for the Odd-One-Out activity on your own. A couple of samples are pictured below from a classroom that uses a mixture of preserved and live specimens. Alternatively, download pictures from the internet. Remember, groupings should provide a relatively obvious choice for which organism is the “odd one”.</a:t>
            </a:r>
            <a:endParaRPr/>
          </a:p>
          <a:p>
            <a:pPr marL="0" marR="0" lvl="0" indent="0" algn="l" rtl="0">
              <a:lnSpc>
                <a:spcPct val="100000"/>
              </a:lnSpc>
              <a:spcBef>
                <a:spcPts val="1800"/>
              </a:spcBef>
              <a:spcAft>
                <a:spcPts val="0"/>
              </a:spcAft>
              <a:buClr>
                <a:srgbClr val="000000"/>
              </a:buClr>
              <a:buSzPts val="2000"/>
              <a:buFont typeface="Arial"/>
              <a:buNone/>
            </a:pPr>
            <a:endParaRPr sz="2000" b="0" i="0" u="none" strike="noStrike" cap="none">
              <a:solidFill>
                <a:srgbClr val="256800"/>
              </a:solidFill>
              <a:latin typeface="Arial"/>
              <a:ea typeface="Arial"/>
              <a:cs typeface="Arial"/>
              <a:sym typeface="Arial"/>
            </a:endParaRPr>
          </a:p>
          <a:p>
            <a:pPr marL="0" marR="0" lvl="0" indent="0" algn="l" rtl="0">
              <a:lnSpc>
                <a:spcPct val="100000"/>
              </a:lnSpc>
              <a:spcBef>
                <a:spcPts val="1800"/>
              </a:spcBef>
              <a:spcAft>
                <a:spcPts val="0"/>
              </a:spcAft>
              <a:buClr>
                <a:srgbClr val="000000"/>
              </a:buClr>
              <a:buSzPts val="2000"/>
              <a:buFont typeface="Arial"/>
              <a:buNone/>
            </a:pPr>
            <a:endParaRPr sz="2000" b="0" i="0" u="none" strike="noStrike" cap="none">
              <a:solidFill>
                <a:srgbClr val="256800"/>
              </a:solidFill>
              <a:latin typeface="Arial"/>
              <a:ea typeface="Arial"/>
              <a:cs typeface="Arial"/>
              <a:sym typeface="Arial"/>
            </a:endParaRPr>
          </a:p>
        </p:txBody>
      </p:sp>
      <p:pic>
        <p:nvPicPr>
          <p:cNvPr id="257" name="Google Shape;257;p7"/>
          <p:cNvPicPr preferRelativeResize="0"/>
          <p:nvPr/>
        </p:nvPicPr>
        <p:blipFill rotWithShape="1">
          <a:blip r:embed="rId3">
            <a:alphaModFix/>
          </a:blip>
          <a:srcRect/>
          <a:stretch/>
        </p:blipFill>
        <p:spPr>
          <a:xfrm>
            <a:off x="4808140" y="2523067"/>
            <a:ext cx="3860800" cy="2895600"/>
          </a:xfrm>
          <a:prstGeom prst="rect">
            <a:avLst/>
          </a:prstGeom>
          <a:noFill/>
          <a:ln>
            <a:noFill/>
          </a:ln>
        </p:spPr>
      </p:pic>
      <p:pic>
        <p:nvPicPr>
          <p:cNvPr id="258" name="Google Shape;258;p7"/>
          <p:cNvPicPr preferRelativeResize="0"/>
          <p:nvPr/>
        </p:nvPicPr>
        <p:blipFill rotWithShape="1">
          <a:blip r:embed="rId4">
            <a:alphaModFix/>
          </a:blip>
          <a:srcRect/>
          <a:stretch/>
        </p:blipFill>
        <p:spPr>
          <a:xfrm>
            <a:off x="676407" y="2523067"/>
            <a:ext cx="3860800" cy="2895600"/>
          </a:xfrm>
          <a:prstGeom prst="rect">
            <a:avLst/>
          </a:prstGeom>
          <a:noFill/>
          <a:ln>
            <a:noFill/>
          </a:ln>
        </p:spPr>
      </p:pic>
      <p:sp>
        <p:nvSpPr>
          <p:cNvPr id="259" name="Google Shape;259;p7"/>
          <p:cNvSpPr txBox="1"/>
          <p:nvPr/>
        </p:nvSpPr>
        <p:spPr>
          <a:xfrm>
            <a:off x="676408" y="5566746"/>
            <a:ext cx="3860799"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1600"/>
              <a:buFont typeface="Arial"/>
              <a:buNone/>
            </a:pPr>
            <a:r>
              <a:rPr lang="en-US" sz="1600" b="0" i="0" u="none" strike="noStrike" cap="none">
                <a:solidFill>
                  <a:srgbClr val="256800"/>
                </a:solidFill>
                <a:latin typeface="Arial"/>
                <a:ea typeface="Arial"/>
                <a:cs typeface="Arial"/>
                <a:sym typeface="Arial"/>
              </a:rPr>
              <a:t>“Four Fish and One Starfish (Sea Star)”</a:t>
            </a:r>
            <a:endParaRPr sz="1600" b="0" i="0" u="none" strike="noStrike" cap="none">
              <a:solidFill>
                <a:srgbClr val="256800"/>
              </a:solidFill>
              <a:latin typeface="Arial"/>
              <a:ea typeface="Arial"/>
              <a:cs typeface="Arial"/>
              <a:sym typeface="Arial"/>
            </a:endParaRPr>
          </a:p>
        </p:txBody>
      </p:sp>
      <p:sp>
        <p:nvSpPr>
          <p:cNvPr id="260" name="Google Shape;260;p7"/>
          <p:cNvSpPr txBox="1"/>
          <p:nvPr/>
        </p:nvSpPr>
        <p:spPr>
          <a:xfrm>
            <a:off x="5027810" y="5566746"/>
            <a:ext cx="3421923"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56800"/>
              </a:buClr>
              <a:buSzPts val="1600"/>
              <a:buFont typeface="Arial"/>
              <a:buNone/>
            </a:pPr>
            <a:r>
              <a:rPr lang="en-US" sz="1600" b="0" i="0" u="none" strike="noStrike" cap="none">
                <a:solidFill>
                  <a:srgbClr val="256800"/>
                </a:solidFill>
                <a:latin typeface="Arial"/>
                <a:ea typeface="Arial"/>
                <a:cs typeface="Arial"/>
                <a:sym typeface="Arial"/>
              </a:rPr>
              <a:t>“Plant Parts versus Fungus Parts”</a:t>
            </a:r>
            <a:endParaRPr sz="1600" b="0" i="0" u="none" strike="noStrike" cap="none">
              <a:solidFill>
                <a:srgbClr val="2568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8"/>
          <p:cNvSpPr txBox="1">
            <a:spLocks noGrp="1"/>
          </p:cNvSpPr>
          <p:nvPr>
            <p:ph type="title"/>
          </p:nvPr>
        </p:nvSpPr>
        <p:spPr>
          <a:xfrm>
            <a:off x="457200" y="274625"/>
            <a:ext cx="8229600" cy="7206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0" i="0" u="none" strike="noStrike" cap="none">
                <a:solidFill>
                  <a:schemeClr val="dk1"/>
                </a:solidFill>
                <a:latin typeface="Calibri"/>
                <a:ea typeface="Calibri"/>
                <a:cs typeface="Calibri"/>
                <a:sym typeface="Calibri"/>
              </a:rPr>
              <a:t>Life on Earth</a:t>
            </a:r>
            <a:endParaRPr/>
          </a:p>
        </p:txBody>
      </p:sp>
      <p:pic>
        <p:nvPicPr>
          <p:cNvPr id="266" name="Google Shape;266;p8"/>
          <p:cNvPicPr preferRelativeResize="0"/>
          <p:nvPr/>
        </p:nvPicPr>
        <p:blipFill rotWithShape="1">
          <a:blip r:embed="rId3">
            <a:alphaModFix/>
          </a:blip>
          <a:srcRect r="7996"/>
          <a:stretch/>
        </p:blipFill>
        <p:spPr>
          <a:xfrm>
            <a:off x="1228219" y="1189503"/>
            <a:ext cx="6562112" cy="47572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9"/>
          <p:cNvSpPr txBox="1">
            <a:spLocks noGrp="1"/>
          </p:cNvSpPr>
          <p:nvPr>
            <p:ph type="body" idx="1"/>
          </p:nvPr>
        </p:nvSpPr>
        <p:spPr>
          <a:xfrm>
            <a:off x="316007" y="1387288"/>
            <a:ext cx="8164605" cy="527259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1. Go to your lab table and inspect</a:t>
            </a:r>
            <a:endParaRPr/>
          </a:p>
          <a:p>
            <a:pPr marL="0" marR="0" lvl="0" indent="0" algn="l" rtl="0">
              <a:lnSpc>
                <a:spcPct val="90000"/>
              </a:lnSpc>
              <a:spcBef>
                <a:spcPts val="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 	the items there.</a:t>
            </a:r>
            <a:endParaRPr/>
          </a:p>
          <a:p>
            <a:pPr marL="514350" marR="0" lvl="0" indent="-514350" algn="l" rtl="0">
              <a:lnSpc>
                <a:spcPct val="90000"/>
              </a:lnSpc>
              <a:spcBef>
                <a:spcPts val="560"/>
              </a:spcBef>
              <a:spcAft>
                <a:spcPts val="0"/>
              </a:spcAft>
              <a:buClr>
                <a:schemeClr val="dk1"/>
              </a:buClr>
              <a:buSzPts val="700"/>
              <a:buFont typeface="Calibri"/>
              <a:buNone/>
            </a:pPr>
            <a:endParaRPr sz="2800" b="0" i="0" u="none" strike="noStrike" cap="none">
              <a:solidFill>
                <a:srgbClr val="583F34"/>
              </a:solidFill>
              <a:latin typeface="Calibri"/>
              <a:ea typeface="Calibri"/>
              <a:cs typeface="Calibri"/>
              <a:sym typeface="Calibri"/>
            </a:endParaRPr>
          </a:p>
          <a:p>
            <a:pPr marL="0" marR="0" lvl="0" indent="0" algn="l" rtl="0">
              <a:lnSpc>
                <a:spcPct val="90000"/>
              </a:lnSpc>
              <a:spcBef>
                <a:spcPts val="56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2. Decide as a group which item </a:t>
            </a:r>
            <a:endParaRPr/>
          </a:p>
          <a:p>
            <a:pPr marL="0" marR="0" lvl="0" indent="0" algn="l" rtl="0">
              <a:lnSpc>
                <a:spcPct val="90000"/>
              </a:lnSpc>
              <a:spcBef>
                <a:spcPts val="56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	doesn’t belong with the others. </a:t>
            </a:r>
            <a:endParaRPr/>
          </a:p>
          <a:p>
            <a:pPr marL="0" marR="0" lvl="0" indent="0" algn="l" rtl="0">
              <a:lnSpc>
                <a:spcPct val="90000"/>
              </a:lnSpc>
              <a:spcBef>
                <a:spcPts val="560"/>
              </a:spcBef>
              <a:spcAft>
                <a:spcPts val="0"/>
              </a:spcAft>
              <a:buClr>
                <a:schemeClr val="dk1"/>
              </a:buClr>
              <a:buSzPts val="700"/>
              <a:buFont typeface="Arial"/>
              <a:buNone/>
            </a:pPr>
            <a:endParaRPr sz="2800" b="0" i="0" u="none" strike="noStrike" cap="none">
              <a:solidFill>
                <a:srgbClr val="583F34"/>
              </a:solidFill>
              <a:latin typeface="Calibri"/>
              <a:ea typeface="Calibri"/>
              <a:cs typeface="Calibri"/>
              <a:sym typeface="Calibri"/>
            </a:endParaRPr>
          </a:p>
          <a:p>
            <a:pPr marL="0" marR="0" lvl="0" indent="0" algn="l" rtl="0">
              <a:lnSpc>
                <a:spcPct val="90000"/>
              </a:lnSpc>
              <a:spcBef>
                <a:spcPts val="56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3. Write your answer and explain </a:t>
            </a:r>
            <a:endParaRPr sz="2800" b="0" i="0" u="none" strike="noStrike" cap="none">
              <a:solidFill>
                <a:srgbClr val="583F34"/>
              </a:solidFill>
              <a:latin typeface="Calibri"/>
              <a:ea typeface="Calibri"/>
              <a:cs typeface="Calibri"/>
              <a:sym typeface="Calibri"/>
            </a:endParaRPr>
          </a:p>
          <a:p>
            <a:pPr marL="0" marR="0" lvl="0" indent="0" algn="l" rtl="0">
              <a:lnSpc>
                <a:spcPct val="90000"/>
              </a:lnSpc>
              <a:spcBef>
                <a:spcPts val="560"/>
              </a:spcBef>
              <a:spcAft>
                <a:spcPts val="0"/>
              </a:spcAft>
              <a:buClr>
                <a:schemeClr val="dk1"/>
              </a:buClr>
              <a:buSzPts val="700"/>
              <a:buFont typeface="Arial"/>
              <a:buNone/>
            </a:pPr>
            <a:r>
              <a:rPr lang="en-US" sz="2800">
                <a:solidFill>
                  <a:srgbClr val="583F34"/>
                </a:solidFill>
              </a:rPr>
              <a:t>	</a:t>
            </a:r>
            <a:r>
              <a:rPr lang="en-US" sz="2800" b="0" i="0" u="none" strike="noStrike" cap="none">
                <a:solidFill>
                  <a:srgbClr val="583F34"/>
                </a:solidFill>
                <a:latin typeface="Calibri"/>
                <a:ea typeface="Calibri"/>
                <a:cs typeface="Calibri"/>
                <a:sym typeface="Calibri"/>
              </a:rPr>
              <a:t>why you chose it. </a:t>
            </a:r>
            <a:endParaRPr/>
          </a:p>
          <a:p>
            <a:pPr marL="0" marR="0" lvl="0" indent="0" algn="l" rtl="0">
              <a:lnSpc>
                <a:spcPct val="90000"/>
              </a:lnSpc>
              <a:spcBef>
                <a:spcPts val="560"/>
              </a:spcBef>
              <a:spcAft>
                <a:spcPts val="0"/>
              </a:spcAft>
              <a:buClr>
                <a:schemeClr val="dk1"/>
              </a:buClr>
              <a:buSzPts val="700"/>
              <a:buFont typeface="Arial"/>
              <a:buNone/>
            </a:pPr>
            <a:endParaRPr sz="2800" b="0" i="0" u="none" strike="noStrike" cap="none">
              <a:solidFill>
                <a:srgbClr val="583F34"/>
              </a:solidFill>
              <a:latin typeface="Calibri"/>
              <a:ea typeface="Calibri"/>
              <a:cs typeface="Calibri"/>
              <a:sym typeface="Calibri"/>
            </a:endParaRPr>
          </a:p>
          <a:p>
            <a:pPr marL="0" marR="0" lvl="0" indent="0" algn="l" rtl="0">
              <a:lnSpc>
                <a:spcPct val="90000"/>
              </a:lnSpc>
              <a:spcBef>
                <a:spcPts val="560"/>
              </a:spcBef>
              <a:spcAft>
                <a:spcPts val="0"/>
              </a:spcAft>
              <a:buClr>
                <a:schemeClr val="dk1"/>
              </a:buClr>
              <a:buSzPts val="700"/>
              <a:buFont typeface="Arial"/>
              <a:buNone/>
            </a:pPr>
            <a:r>
              <a:rPr lang="en-US" sz="2800" b="0" i="0" u="none" strike="noStrike" cap="none">
                <a:solidFill>
                  <a:srgbClr val="583F34"/>
                </a:solidFill>
                <a:latin typeface="Calibri"/>
                <a:ea typeface="Calibri"/>
                <a:cs typeface="Calibri"/>
                <a:sym typeface="Calibri"/>
              </a:rPr>
              <a:t>4. When directed, move to the next table and </a:t>
            </a:r>
            <a:endParaRPr/>
          </a:p>
          <a:p>
            <a:pPr marL="0" marR="0" lvl="0" indent="0" algn="l" rtl="0">
              <a:lnSpc>
                <a:spcPct val="90000"/>
              </a:lnSpc>
              <a:spcBef>
                <a:spcPts val="560"/>
              </a:spcBef>
              <a:spcAft>
                <a:spcPts val="0"/>
              </a:spcAft>
              <a:buClr>
                <a:schemeClr val="dk1"/>
              </a:buClr>
              <a:buSzPts val="700"/>
              <a:buFont typeface="Arial"/>
              <a:buNone/>
            </a:pPr>
            <a:r>
              <a:rPr lang="en-US" sz="2800">
                <a:solidFill>
                  <a:srgbClr val="583F34"/>
                </a:solidFill>
              </a:rPr>
              <a:t>	</a:t>
            </a:r>
            <a:r>
              <a:rPr lang="en-US" sz="2800" b="0" i="0" u="none" strike="noStrike" cap="none">
                <a:solidFill>
                  <a:srgbClr val="583F34"/>
                </a:solidFill>
                <a:latin typeface="Calibri"/>
                <a:ea typeface="Calibri"/>
                <a:cs typeface="Calibri"/>
                <a:sym typeface="Calibri"/>
              </a:rPr>
              <a:t>repeat steps 1, 2, and 3.</a:t>
            </a:r>
            <a:endParaRPr/>
          </a:p>
          <a:p>
            <a:pPr marL="0" marR="0" lvl="0" indent="0" algn="l" rtl="0">
              <a:lnSpc>
                <a:spcPct val="90000"/>
              </a:lnSpc>
              <a:spcBef>
                <a:spcPts val="640"/>
              </a:spcBef>
              <a:spcAft>
                <a:spcPts val="0"/>
              </a:spcAft>
              <a:buClr>
                <a:schemeClr val="dk1"/>
              </a:buClr>
              <a:buSzPts val="800"/>
              <a:buFont typeface="Arial"/>
              <a:buNone/>
            </a:pPr>
            <a:endParaRPr sz="3200" b="0" i="0" u="none" strike="noStrike" cap="none">
              <a:solidFill>
                <a:schemeClr val="dk1"/>
              </a:solidFill>
              <a:latin typeface="Calibri"/>
              <a:ea typeface="Calibri"/>
              <a:cs typeface="Calibri"/>
              <a:sym typeface="Calibri"/>
            </a:endParaRPr>
          </a:p>
        </p:txBody>
      </p:sp>
      <p:sp>
        <p:nvSpPr>
          <p:cNvPr id="273" name="Google Shape;273;p9"/>
          <p:cNvSpPr txBox="1">
            <a:spLocks noGrp="1"/>
          </p:cNvSpPr>
          <p:nvPr>
            <p:ph type="title"/>
          </p:nvPr>
        </p:nvSpPr>
        <p:spPr>
          <a:xfrm>
            <a:off x="448236" y="0"/>
            <a:ext cx="82296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0" i="0" u="sng" strike="noStrike" cap="none">
                <a:solidFill>
                  <a:srgbClr val="583F34"/>
                </a:solidFill>
                <a:latin typeface="Calibri"/>
                <a:ea typeface="Calibri"/>
                <a:cs typeface="Calibri"/>
                <a:sym typeface="Calibri"/>
              </a:rPr>
              <a:t>Directions for Odd-One-Out</a:t>
            </a:r>
            <a:endParaRPr/>
          </a:p>
        </p:txBody>
      </p:sp>
      <p:pic>
        <p:nvPicPr>
          <p:cNvPr id="274" name="Google Shape;274;p9"/>
          <p:cNvPicPr preferRelativeResize="0"/>
          <p:nvPr/>
        </p:nvPicPr>
        <p:blipFill rotWithShape="1">
          <a:blip r:embed="rId3">
            <a:alphaModFix/>
          </a:blip>
          <a:srcRect/>
          <a:stretch/>
        </p:blipFill>
        <p:spPr>
          <a:xfrm>
            <a:off x="6199094" y="1387288"/>
            <a:ext cx="2716306" cy="3621741"/>
          </a:xfrm>
          <a:prstGeom prst="rect">
            <a:avLst/>
          </a:prstGeom>
          <a:noFill/>
          <a:ln>
            <a:noFill/>
          </a:ln>
        </p:spPr>
      </p:pic>
      <p:pic>
        <p:nvPicPr>
          <p:cNvPr id="275" name="Google Shape;275;p9"/>
          <p:cNvPicPr preferRelativeResize="0"/>
          <p:nvPr/>
        </p:nvPicPr>
        <p:blipFill rotWithShape="1">
          <a:blip r:embed="rId4">
            <a:alphaModFix/>
          </a:blip>
          <a:srcRect/>
          <a:stretch/>
        </p:blipFill>
        <p:spPr>
          <a:xfrm>
            <a:off x="5234039" y="4402008"/>
            <a:ext cx="755733" cy="762220"/>
          </a:xfrm>
          <a:prstGeom prst="rect">
            <a:avLst/>
          </a:prstGeom>
          <a:noFill/>
          <a:ln>
            <a:noFill/>
          </a:ln>
        </p:spPr>
      </p:pic>
      <p:pic>
        <p:nvPicPr>
          <p:cNvPr id="276" name="Google Shape;276;p9"/>
          <p:cNvPicPr preferRelativeResize="0"/>
          <p:nvPr/>
        </p:nvPicPr>
        <p:blipFill rotWithShape="1">
          <a:blip r:embed="rId5">
            <a:alphaModFix/>
          </a:blip>
          <a:srcRect/>
          <a:stretch/>
        </p:blipFill>
        <p:spPr>
          <a:xfrm>
            <a:off x="5090815" y="1924984"/>
            <a:ext cx="1042182" cy="104218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2">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72">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2">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7452</Words>
  <Application>Microsoft Macintosh PowerPoint</Application>
  <PresentationFormat>On-screen Show (4:3)</PresentationFormat>
  <Paragraphs>548</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Arial</vt:lpstr>
      <vt:lpstr>Calibri</vt:lpstr>
      <vt:lpstr>Cambria</vt:lpstr>
      <vt:lpstr>Noto Sans Symbols</vt:lpstr>
      <vt:lpstr>Office Theme</vt:lpstr>
      <vt:lpstr>Custom Design</vt:lpstr>
      <vt:lpstr>Unity and Diversity</vt:lpstr>
      <vt:lpstr>How to use these slides…</vt:lpstr>
      <vt:lpstr>Symbols</vt:lpstr>
      <vt:lpstr>PQM [For Teachers Only]</vt:lpstr>
      <vt:lpstr>LS01 Teacher Resource: Learning Segment Overview</vt:lpstr>
      <vt:lpstr>LS01 Teacher Resource: Notes</vt:lpstr>
      <vt:lpstr>LS01 Teacher Resource: Notes</vt:lpstr>
      <vt:lpstr>Life on Earth</vt:lpstr>
      <vt:lpstr>Directions for Odd-One-Out</vt:lpstr>
      <vt:lpstr>Helpful Guidelines</vt:lpstr>
      <vt:lpstr>LS01 Teacher Resource: What did we figure out?</vt:lpstr>
      <vt:lpstr>LS02 Teacher Resource: Learning Segment Overview</vt:lpstr>
      <vt:lpstr>LS02 Teacher Resource: Notes</vt:lpstr>
      <vt:lpstr>Discussion</vt:lpstr>
      <vt:lpstr>PowerPoint Presentation</vt:lpstr>
      <vt:lpstr>PowerPoint Presentation</vt:lpstr>
      <vt:lpstr>Commonalities </vt:lpstr>
      <vt:lpstr>PowerPoint Presentation</vt:lpstr>
      <vt:lpstr>PowerPoint Presentation</vt:lpstr>
      <vt:lpstr>PowerPoint Presentation</vt:lpstr>
      <vt:lpstr>PowerPoint Presentation</vt:lpstr>
      <vt:lpstr>Linnaeus</vt:lpstr>
      <vt:lpstr>PowerPoint Presentation</vt:lpstr>
      <vt:lpstr>PowerPoint Presentation</vt:lpstr>
      <vt:lpstr>LS02 Teacher Resource: What did we figure out?</vt:lpstr>
      <vt:lpstr>LS03 Teacher Resource: Learning Segment Overview</vt:lpstr>
      <vt:lpstr>LS03 Teacher Resource: Notes</vt:lpstr>
      <vt:lpstr>PowerPoint Presentation</vt:lpstr>
      <vt:lpstr>LS03 Teacher Resource: What did we figure out?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Jennifer Horton</dc:creator>
  <cp:lastModifiedBy>Cynthia Passmore</cp:lastModifiedBy>
  <cp:revision>4</cp:revision>
  <dcterms:modified xsi:type="dcterms:W3CDTF">2025-08-08T16:45:28Z</dcterms:modified>
</cp:coreProperties>
</file>